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xlsx" ContentType="application/vnd.openxmlformats-officedocument.spreadsheetml.sheet"/>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omments/comment1.xml" ContentType="application/vnd.openxmlformats-officedocument.presentationml.comment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embeddings/oleObject1.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1" r:id="rId1"/>
  </p:sldMasterIdLst>
  <p:notesMasterIdLst>
    <p:notesMasterId r:id="rId59"/>
  </p:notesMasterIdLst>
  <p:handoutMasterIdLst>
    <p:handoutMasterId r:id="rId60"/>
  </p:handoutMasterIdLst>
  <p:sldIdLst>
    <p:sldId id="256" r:id="rId2"/>
    <p:sldId id="290" r:id="rId3"/>
    <p:sldId id="322" r:id="rId4"/>
    <p:sldId id="257" r:id="rId5"/>
    <p:sldId id="258" r:id="rId6"/>
    <p:sldId id="292" r:id="rId7"/>
    <p:sldId id="293" r:id="rId8"/>
    <p:sldId id="259" r:id="rId9"/>
    <p:sldId id="336" r:id="rId10"/>
    <p:sldId id="332" r:id="rId11"/>
    <p:sldId id="357" r:id="rId12"/>
    <p:sldId id="330" r:id="rId13"/>
    <p:sldId id="263" r:id="rId14"/>
    <p:sldId id="334" r:id="rId15"/>
    <p:sldId id="261" r:id="rId16"/>
    <p:sldId id="358" r:id="rId17"/>
    <p:sldId id="272" r:id="rId18"/>
    <p:sldId id="273" r:id="rId19"/>
    <p:sldId id="323" r:id="rId20"/>
    <p:sldId id="274" r:id="rId21"/>
    <p:sldId id="360" r:id="rId22"/>
    <p:sldId id="275" r:id="rId23"/>
    <p:sldId id="315" r:id="rId24"/>
    <p:sldId id="316" r:id="rId25"/>
    <p:sldId id="264" r:id="rId26"/>
    <p:sldId id="321" r:id="rId27"/>
    <p:sldId id="304" r:id="rId28"/>
    <p:sldId id="307" r:id="rId29"/>
    <p:sldId id="309" r:id="rId30"/>
    <p:sldId id="277" r:id="rId31"/>
    <p:sldId id="278" r:id="rId32"/>
    <p:sldId id="325" r:id="rId33"/>
    <p:sldId id="329" r:id="rId34"/>
    <p:sldId id="317" r:id="rId35"/>
    <p:sldId id="280" r:id="rId36"/>
    <p:sldId id="279" r:id="rId37"/>
    <p:sldId id="359" r:id="rId38"/>
    <p:sldId id="337" r:id="rId39"/>
    <p:sldId id="338" r:id="rId40"/>
    <p:sldId id="339" r:id="rId41"/>
    <p:sldId id="340" r:id="rId42"/>
    <p:sldId id="341" r:id="rId43"/>
    <p:sldId id="342" r:id="rId44"/>
    <p:sldId id="343" r:id="rId45"/>
    <p:sldId id="344" r:id="rId46"/>
    <p:sldId id="345" r:id="rId47"/>
    <p:sldId id="346" r:id="rId48"/>
    <p:sldId id="347" r:id="rId49"/>
    <p:sldId id="348" r:id="rId50"/>
    <p:sldId id="349" r:id="rId51"/>
    <p:sldId id="350" r:id="rId52"/>
    <p:sldId id="351" r:id="rId53"/>
    <p:sldId id="352" r:id="rId54"/>
    <p:sldId id="353" r:id="rId55"/>
    <p:sldId id="289" r:id="rId56"/>
    <p:sldId id="335" r:id="rId57"/>
    <p:sldId id="356" r:id="rId58"/>
  </p:sldIdLst>
  <p:sldSz cx="10080625" cy="7559675"/>
  <p:notesSz cx="7772400" cy="10058400"/>
  <p:defaultTextStyle>
    <a:defPPr>
      <a:defRPr lang="en-US"/>
    </a:defPPr>
    <a:lvl1pPr marL="0" algn="l" defTabSz="457152" rtl="0" eaLnBrk="1" latinLnBrk="0" hangingPunct="1">
      <a:defRPr sz="1800" kern="1200">
        <a:solidFill>
          <a:schemeClr val="tx1"/>
        </a:solidFill>
        <a:latin typeface="+mn-lt"/>
        <a:ea typeface="+mn-ea"/>
        <a:cs typeface="+mn-cs"/>
      </a:defRPr>
    </a:lvl1pPr>
    <a:lvl2pPr marL="457152" algn="l" defTabSz="457152" rtl="0" eaLnBrk="1" latinLnBrk="0" hangingPunct="1">
      <a:defRPr sz="1800" kern="1200">
        <a:solidFill>
          <a:schemeClr val="tx1"/>
        </a:solidFill>
        <a:latin typeface="+mn-lt"/>
        <a:ea typeface="+mn-ea"/>
        <a:cs typeface="+mn-cs"/>
      </a:defRPr>
    </a:lvl2pPr>
    <a:lvl3pPr marL="914305" algn="l" defTabSz="457152" rtl="0" eaLnBrk="1" latinLnBrk="0" hangingPunct="1">
      <a:defRPr sz="1800" kern="1200">
        <a:solidFill>
          <a:schemeClr val="tx1"/>
        </a:solidFill>
        <a:latin typeface="+mn-lt"/>
        <a:ea typeface="+mn-ea"/>
        <a:cs typeface="+mn-cs"/>
      </a:defRPr>
    </a:lvl3pPr>
    <a:lvl4pPr marL="1371457" algn="l" defTabSz="457152" rtl="0" eaLnBrk="1" latinLnBrk="0" hangingPunct="1">
      <a:defRPr sz="1800" kern="1200">
        <a:solidFill>
          <a:schemeClr val="tx1"/>
        </a:solidFill>
        <a:latin typeface="+mn-lt"/>
        <a:ea typeface="+mn-ea"/>
        <a:cs typeface="+mn-cs"/>
      </a:defRPr>
    </a:lvl4pPr>
    <a:lvl5pPr marL="1828610" algn="l" defTabSz="457152" rtl="0" eaLnBrk="1" latinLnBrk="0" hangingPunct="1">
      <a:defRPr sz="1800" kern="1200">
        <a:solidFill>
          <a:schemeClr val="tx1"/>
        </a:solidFill>
        <a:latin typeface="+mn-lt"/>
        <a:ea typeface="+mn-ea"/>
        <a:cs typeface="+mn-cs"/>
      </a:defRPr>
    </a:lvl5pPr>
    <a:lvl6pPr marL="2285763" algn="l" defTabSz="457152" rtl="0" eaLnBrk="1" latinLnBrk="0" hangingPunct="1">
      <a:defRPr sz="1800" kern="1200">
        <a:solidFill>
          <a:schemeClr val="tx1"/>
        </a:solidFill>
        <a:latin typeface="+mn-lt"/>
        <a:ea typeface="+mn-ea"/>
        <a:cs typeface="+mn-cs"/>
      </a:defRPr>
    </a:lvl6pPr>
    <a:lvl7pPr marL="2742916" algn="l" defTabSz="457152" rtl="0" eaLnBrk="1" latinLnBrk="0" hangingPunct="1">
      <a:defRPr sz="1800" kern="1200">
        <a:solidFill>
          <a:schemeClr val="tx1"/>
        </a:solidFill>
        <a:latin typeface="+mn-lt"/>
        <a:ea typeface="+mn-ea"/>
        <a:cs typeface="+mn-cs"/>
      </a:defRPr>
    </a:lvl7pPr>
    <a:lvl8pPr marL="3200068" algn="l" defTabSz="457152" rtl="0" eaLnBrk="1" latinLnBrk="0" hangingPunct="1">
      <a:defRPr sz="1800" kern="1200">
        <a:solidFill>
          <a:schemeClr val="tx1"/>
        </a:solidFill>
        <a:latin typeface="+mn-lt"/>
        <a:ea typeface="+mn-ea"/>
        <a:cs typeface="+mn-cs"/>
      </a:defRPr>
    </a:lvl8pPr>
    <a:lvl9pPr marL="3657221" algn="l" defTabSz="45715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1267147-E83B-6146-8016-BB80E4E0C55E}">
          <p14:sldIdLst>
            <p14:sldId id="256"/>
          </p14:sldIdLst>
        </p14:section>
        <p14:section name="Introduction" id="{97ADD4B0-88B1-1E44-9970-E0834AA533B5}">
          <p14:sldIdLst>
            <p14:sldId id="290"/>
            <p14:sldId id="322"/>
          </p14:sldIdLst>
        </p14:section>
        <p14:section name="Language and structure" id="{9E24021E-D068-D845-84DF-7F8DCC013FB4}">
          <p14:sldIdLst>
            <p14:sldId id="257"/>
            <p14:sldId id="258"/>
            <p14:sldId id="292"/>
            <p14:sldId id="293"/>
            <p14:sldId id="259"/>
          </p14:sldIdLst>
        </p14:section>
        <p14:section name="CTA - Trad-offs" id="{7B6F93DC-9453-524F-BFFC-BF0ABD430FAB}">
          <p14:sldIdLst>
            <p14:sldId id="336"/>
            <p14:sldId id="332"/>
          </p14:sldIdLst>
        </p14:section>
        <p14:section name="Choosing a Method" id="{2F8628E5-CA3C-614A-B3DD-A3D47A3975D6}">
          <p14:sldIdLst>
            <p14:sldId id="357"/>
            <p14:sldId id="330"/>
            <p14:sldId id="263"/>
            <p14:sldId id="334"/>
          </p14:sldIdLst>
        </p14:section>
        <p14:section name="Acuring Text" id="{779D3805-D9F2-8F42-A4C6-57B93E8ADDF1}">
          <p14:sldIdLst>
            <p14:sldId id="261"/>
            <p14:sldId id="358"/>
            <p14:sldId id="272"/>
            <p14:sldId id="273"/>
            <p14:sldId id="323"/>
            <p14:sldId id="274"/>
            <p14:sldId id="360"/>
          </p14:sldIdLst>
        </p14:section>
        <p14:section name="Methods" id="{B3822065-72DD-3D46-907F-2A7E3074839B}">
          <p14:sldIdLst>
            <p14:sldId id="275"/>
            <p14:sldId id="315"/>
            <p14:sldId id="316"/>
            <p14:sldId id="264"/>
            <p14:sldId id="321"/>
            <p14:sldId id="304"/>
            <p14:sldId id="307"/>
            <p14:sldId id="309"/>
            <p14:sldId id="277"/>
            <p14:sldId id="278"/>
            <p14:sldId id="325"/>
            <p14:sldId id="329"/>
            <p14:sldId id="317"/>
            <p14:sldId id="280"/>
            <p14:sldId id="279"/>
          </p14:sldIdLst>
        </p14:section>
        <p14:section name="Example of Topic Modeling" id="{479583DD-59C9-114B-8940-B3843A6B5104}">
          <p14:sldIdLst>
            <p14:sldId id="359"/>
            <p14:sldId id="337"/>
            <p14:sldId id="338"/>
            <p14:sldId id="339"/>
            <p14:sldId id="340"/>
            <p14:sldId id="341"/>
            <p14:sldId id="342"/>
            <p14:sldId id="343"/>
            <p14:sldId id="344"/>
            <p14:sldId id="345"/>
            <p14:sldId id="346"/>
            <p14:sldId id="347"/>
            <p14:sldId id="348"/>
            <p14:sldId id="349"/>
            <p14:sldId id="350"/>
            <p14:sldId id="351"/>
            <p14:sldId id="352"/>
            <p14:sldId id="353"/>
          </p14:sldIdLst>
        </p14:section>
        <p14:section name="Conclusion" id="{4BD8F409-C1CB-B943-BA86-3C95BE29C10F}">
          <p14:sldIdLst>
            <p14:sldId id="289"/>
            <p14:sldId id="335"/>
          </p14:sldIdLst>
        </p14:section>
        <p14:section name="Additional Slides" id="{DB24DABA-1210-D24F-92F8-138F3273E22C}">
          <p14:sldIdLst>
            <p14:sldId id="356"/>
          </p14:sldIdLst>
        </p14:section>
        <p14:section name="Laura Nelson" id="{84007C0D-BF3A-B94D-ABC4-46BD2E830E66}">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ick Adams" initials="NA" lastIdx="4"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notes"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69807" autoAdjust="0"/>
  </p:normalViewPr>
  <p:slideViewPr>
    <p:cSldViewPr snapToGrid="0" snapToObjects="1">
      <p:cViewPr varScale="1">
        <p:scale>
          <a:sx n="85" d="100"/>
          <a:sy n="85" d="100"/>
        </p:scale>
        <p:origin x="-1792" y="-112"/>
      </p:cViewPr>
      <p:guideLst>
        <p:guide orient="horz" pos="2381"/>
        <p:guide pos="317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72" d="100"/>
          <a:sy n="72" d="100"/>
        </p:scale>
        <p:origin x="-1944" y="-96"/>
      </p:cViewPr>
      <p:guideLst>
        <p:guide orient="horz" pos="3168"/>
        <p:guide pos="244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notesMaster" Target="notesMasters/notes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handoutMaster" Target="handoutMasters/handoutMaster1.xml"/><Relationship Id="rId61" Type="http://schemas.openxmlformats.org/officeDocument/2006/relationships/printerSettings" Target="printerSettings/printerSettings1.bin"/><Relationship Id="rId62" Type="http://schemas.openxmlformats.org/officeDocument/2006/relationships/commentAuthors" Target="commentAuthor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4-11-18T18:13:25.666" idx="4">
    <p:pos x="10" y="10"/>
    <p:text>Ditch this for the working group
</p:text>
  </p:cm>
</p:cmLst>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F707CD9-E926-2240-8392-DF3CE5C300FA}" type="doc">
      <dgm:prSet loTypeId="urn:microsoft.com/office/officeart/2005/8/layout/hierarchy6" loCatId="" qsTypeId="urn:microsoft.com/office/officeart/2005/8/quickstyle/simple3" qsCatId="simple" csTypeId="urn:microsoft.com/office/officeart/2005/8/colors/accent0_2" csCatId="mainScheme" phldr="1"/>
      <dgm:spPr/>
      <dgm:t>
        <a:bodyPr/>
        <a:lstStyle/>
        <a:p>
          <a:endParaRPr lang="en-US"/>
        </a:p>
      </dgm:t>
    </dgm:pt>
    <dgm:pt modelId="{7C927347-F2F9-E548-95E5-60C15836BA9D}">
      <dgm:prSet phldrT="[Text]"/>
      <dgm:spPr/>
      <dgm:t>
        <a:bodyPr/>
        <a:lstStyle/>
        <a:p>
          <a:r>
            <a:rPr lang="en-US" dirty="0" smtClean="0">
              <a:solidFill>
                <a:schemeClr val="tx1"/>
              </a:solidFill>
            </a:rPr>
            <a:t>Internet Course Delivery in Higher Ed</a:t>
          </a:r>
          <a:endParaRPr lang="en-US" dirty="0">
            <a:solidFill>
              <a:schemeClr val="tx1"/>
            </a:solidFill>
          </a:endParaRPr>
        </a:p>
      </dgm:t>
    </dgm:pt>
    <dgm:pt modelId="{547A1FCA-6BAE-6B4B-9BB4-3E7CF4F2B2E6}" type="parTrans" cxnId="{23494355-BBD2-234F-A928-C6281DEF1B04}">
      <dgm:prSet/>
      <dgm:spPr/>
      <dgm:t>
        <a:bodyPr/>
        <a:lstStyle/>
        <a:p>
          <a:endParaRPr lang="en-US"/>
        </a:p>
      </dgm:t>
    </dgm:pt>
    <dgm:pt modelId="{4381522D-F1D1-7145-AF4D-503121DC0767}" type="sibTrans" cxnId="{23494355-BBD2-234F-A928-C6281DEF1B04}">
      <dgm:prSet/>
      <dgm:spPr/>
      <dgm:t>
        <a:bodyPr/>
        <a:lstStyle/>
        <a:p>
          <a:endParaRPr lang="en-US"/>
        </a:p>
      </dgm:t>
    </dgm:pt>
    <dgm:pt modelId="{4ECCCBF3-3487-CB4B-AFE5-C49D6D5641E1}">
      <dgm:prSet phldrT="[Text]"/>
      <dgm:spPr>
        <a:solidFill>
          <a:schemeClr val="bg1">
            <a:lumMod val="85000"/>
          </a:schemeClr>
        </a:solidFill>
      </dgm:spPr>
      <dgm:t>
        <a:bodyPr/>
        <a:lstStyle/>
        <a:p>
          <a:r>
            <a:rPr lang="en-US" dirty="0" smtClean="0"/>
            <a:t>2</a:t>
          </a:r>
          <a:r>
            <a:rPr lang="en-US" baseline="30000" dirty="0" smtClean="0"/>
            <a:t>nd</a:t>
          </a:r>
          <a:r>
            <a:rPr lang="en-US" dirty="0" smtClean="0"/>
            <a:t> Axis - Regional</a:t>
          </a:r>
          <a:endParaRPr lang="en-US" dirty="0"/>
        </a:p>
      </dgm:t>
    </dgm:pt>
    <dgm:pt modelId="{25460F5E-51B8-C142-B7DB-7EF53B335C50}" type="sibTrans" cxnId="{39DE7128-740A-4D42-B714-CB8D1292D7C2}">
      <dgm:prSet/>
      <dgm:spPr/>
      <dgm:t>
        <a:bodyPr/>
        <a:lstStyle/>
        <a:p>
          <a:endParaRPr lang="en-US"/>
        </a:p>
      </dgm:t>
    </dgm:pt>
    <dgm:pt modelId="{78F9A518-96DC-C342-B9FB-CD1F6C220EEB}" type="parTrans" cxnId="{39DE7128-740A-4D42-B714-CB8D1292D7C2}">
      <dgm:prSet/>
      <dgm:spPr/>
      <dgm:t>
        <a:bodyPr/>
        <a:lstStyle/>
        <a:p>
          <a:endParaRPr lang="en-US"/>
        </a:p>
      </dgm:t>
    </dgm:pt>
    <dgm:pt modelId="{66343416-CF6D-834C-B94B-726B23626E11}">
      <dgm:prSet phldrT="[Text]"/>
      <dgm:spPr>
        <a:solidFill>
          <a:schemeClr val="bg1">
            <a:lumMod val="85000"/>
          </a:schemeClr>
        </a:solidFill>
      </dgm:spPr>
      <dgm:t>
        <a:bodyPr/>
        <a:lstStyle/>
        <a:p>
          <a:r>
            <a:rPr lang="en-US" dirty="0" smtClean="0"/>
            <a:t>1</a:t>
          </a:r>
          <a:r>
            <a:rPr lang="en-US" baseline="30000" dirty="0" smtClean="0"/>
            <a:t>st</a:t>
          </a:r>
          <a:r>
            <a:rPr lang="en-US" dirty="0" smtClean="0"/>
            <a:t> Axis - </a:t>
          </a:r>
        </a:p>
        <a:p>
          <a:r>
            <a:rPr lang="en-US" dirty="0" smtClean="0"/>
            <a:t>Historical</a:t>
          </a:r>
          <a:endParaRPr lang="en-US" dirty="0"/>
        </a:p>
      </dgm:t>
    </dgm:pt>
    <dgm:pt modelId="{60C458A9-EDD6-EE40-B8DD-75CAEB2896C8}" type="sibTrans" cxnId="{5E8D0CCC-A020-D747-A45B-7602D8468A0E}">
      <dgm:prSet/>
      <dgm:spPr/>
      <dgm:t>
        <a:bodyPr/>
        <a:lstStyle/>
        <a:p>
          <a:endParaRPr lang="en-US"/>
        </a:p>
      </dgm:t>
    </dgm:pt>
    <dgm:pt modelId="{8CBA7956-28D6-4D43-924C-B57FFB62D617}" type="parTrans" cxnId="{5E8D0CCC-A020-D747-A45B-7602D8468A0E}">
      <dgm:prSet/>
      <dgm:spPr/>
      <dgm:t>
        <a:bodyPr/>
        <a:lstStyle/>
        <a:p>
          <a:endParaRPr lang="en-US"/>
        </a:p>
      </dgm:t>
    </dgm:pt>
    <dgm:pt modelId="{1B1F5330-5158-334B-A5CF-87D662874BFD}">
      <dgm:prSet phldrT="[Text]"/>
      <dgm:spPr>
        <a:noFill/>
        <a:effectLst/>
      </dgm:spPr>
      <dgm:t>
        <a:bodyPr/>
        <a:lstStyle/>
        <a:p>
          <a:endParaRPr lang="en-US" dirty="0"/>
        </a:p>
      </dgm:t>
    </dgm:pt>
    <dgm:pt modelId="{DEE75442-FE3D-AF43-A03C-6A30C26D8C7C}" type="sibTrans" cxnId="{FFFF63EC-0076-DA4C-B309-3D16ABBBA574}">
      <dgm:prSet/>
      <dgm:spPr/>
      <dgm:t>
        <a:bodyPr/>
        <a:lstStyle/>
        <a:p>
          <a:endParaRPr lang="en-US"/>
        </a:p>
      </dgm:t>
    </dgm:pt>
    <dgm:pt modelId="{772287F4-764A-8149-992E-04F730629CF1}" type="parTrans" cxnId="{FFFF63EC-0076-DA4C-B309-3D16ABBBA574}">
      <dgm:prSet/>
      <dgm:spPr/>
      <dgm:t>
        <a:bodyPr/>
        <a:lstStyle/>
        <a:p>
          <a:endParaRPr lang="en-US"/>
        </a:p>
      </dgm:t>
    </dgm:pt>
    <dgm:pt modelId="{93134ED9-3D4F-944A-BFC8-3EED2CE57F36}">
      <dgm:prSet phldrT="[Text]"/>
      <dgm:spPr/>
      <dgm:t>
        <a:bodyPr/>
        <a:lstStyle/>
        <a:p>
          <a:r>
            <a:rPr lang="en-US" dirty="0" smtClean="0">
              <a:solidFill>
                <a:schemeClr val="tx1"/>
              </a:solidFill>
            </a:rPr>
            <a:t>Cambridge</a:t>
          </a:r>
          <a:endParaRPr lang="en-US" dirty="0">
            <a:solidFill>
              <a:schemeClr val="tx1"/>
            </a:solidFill>
          </a:endParaRPr>
        </a:p>
      </dgm:t>
    </dgm:pt>
    <dgm:pt modelId="{4F4F5848-ABE2-C24A-B381-28BA2AD8D575}">
      <dgm:prSet phldrT="[Text]"/>
      <dgm:spPr/>
      <dgm:t>
        <a:bodyPr/>
        <a:lstStyle/>
        <a:p>
          <a:r>
            <a:rPr lang="en-US" dirty="0" smtClean="0">
              <a:solidFill>
                <a:schemeClr val="tx1"/>
              </a:solidFill>
            </a:rPr>
            <a:t>Bay Area</a:t>
          </a:r>
          <a:endParaRPr lang="en-US" dirty="0">
            <a:solidFill>
              <a:schemeClr val="tx1"/>
            </a:solidFill>
          </a:endParaRPr>
        </a:p>
      </dgm:t>
    </dgm:pt>
    <dgm:pt modelId="{EFA68ED0-9F08-1842-A8A3-19A00FEF2C27}">
      <dgm:prSet phldrT="[Text]"/>
      <dgm:spPr/>
      <dgm:t>
        <a:bodyPr/>
        <a:lstStyle/>
        <a:p>
          <a:r>
            <a:rPr lang="en-US" dirty="0" smtClean="0">
              <a:solidFill>
                <a:schemeClr val="tx1"/>
              </a:solidFill>
            </a:rPr>
            <a:t>Platforms &amp; MOOCs</a:t>
          </a:r>
          <a:endParaRPr lang="en-US" dirty="0">
            <a:solidFill>
              <a:schemeClr val="tx1"/>
            </a:solidFill>
          </a:endParaRPr>
        </a:p>
      </dgm:t>
    </dgm:pt>
    <dgm:pt modelId="{4EF19333-34AF-A842-AAA7-30E4D23E455B}" type="sibTrans" cxnId="{B9A86BBB-5C8A-A74A-B94C-59DED22F7267}">
      <dgm:prSet/>
      <dgm:spPr/>
      <dgm:t>
        <a:bodyPr/>
        <a:lstStyle/>
        <a:p>
          <a:endParaRPr lang="en-US"/>
        </a:p>
      </dgm:t>
    </dgm:pt>
    <dgm:pt modelId="{896EA4EC-A583-7341-95A9-7C51C7CC309B}" type="parTrans" cxnId="{B9A86BBB-5C8A-A74A-B94C-59DED22F7267}">
      <dgm:prSet/>
      <dgm:spPr>
        <a:ln>
          <a:solidFill>
            <a:schemeClr val="tx1"/>
          </a:solidFill>
        </a:ln>
      </dgm:spPr>
      <dgm:t>
        <a:bodyPr/>
        <a:lstStyle/>
        <a:p>
          <a:endParaRPr lang="en-US"/>
        </a:p>
      </dgm:t>
    </dgm:pt>
    <dgm:pt modelId="{34B1521F-2CB8-D748-A77D-C6A55093FB78}" type="sibTrans" cxnId="{F9CE08AB-EB74-E24A-933B-885C41A47BAA}">
      <dgm:prSet/>
      <dgm:spPr/>
      <dgm:t>
        <a:bodyPr/>
        <a:lstStyle/>
        <a:p>
          <a:endParaRPr lang="en-US"/>
        </a:p>
      </dgm:t>
    </dgm:pt>
    <dgm:pt modelId="{140C18FF-2BDA-004B-ABBA-7DAFD34C5017}" type="parTrans" cxnId="{F9CE08AB-EB74-E24A-933B-885C41A47BAA}">
      <dgm:prSet/>
      <dgm:spPr>
        <a:ln>
          <a:noFill/>
        </a:ln>
      </dgm:spPr>
      <dgm:t>
        <a:bodyPr/>
        <a:lstStyle/>
        <a:p>
          <a:endParaRPr lang="en-US"/>
        </a:p>
      </dgm:t>
    </dgm:pt>
    <dgm:pt modelId="{F23DFE87-D22C-3F43-8479-7DEBA9E90D85}" type="sibTrans" cxnId="{13154286-43B4-7245-A50E-3E72E3230826}">
      <dgm:prSet/>
      <dgm:spPr/>
      <dgm:t>
        <a:bodyPr/>
        <a:lstStyle/>
        <a:p>
          <a:endParaRPr lang="en-US"/>
        </a:p>
      </dgm:t>
    </dgm:pt>
    <dgm:pt modelId="{D35685B9-3BB9-F845-8A68-3B5CA37FE857}" type="parTrans" cxnId="{13154286-43B4-7245-A50E-3E72E3230826}">
      <dgm:prSet/>
      <dgm:spPr>
        <a:ln>
          <a:noFill/>
        </a:ln>
      </dgm:spPr>
      <dgm:t>
        <a:bodyPr/>
        <a:lstStyle/>
        <a:p>
          <a:endParaRPr lang="en-US"/>
        </a:p>
      </dgm:t>
    </dgm:pt>
    <dgm:pt modelId="{762718FF-D680-4F44-96E1-349872994D9F}">
      <dgm:prSet phldrT="[Text]"/>
      <dgm:spPr/>
      <dgm:t>
        <a:bodyPr/>
        <a:lstStyle/>
        <a:p>
          <a:r>
            <a:rPr lang="en-US" dirty="0" smtClean="0">
              <a:solidFill>
                <a:schemeClr val="tx1"/>
              </a:solidFill>
            </a:rPr>
            <a:t>Expansion of Distance Ed</a:t>
          </a:r>
          <a:endParaRPr lang="en-US" dirty="0">
            <a:solidFill>
              <a:schemeClr val="tx1"/>
            </a:solidFill>
          </a:endParaRPr>
        </a:p>
      </dgm:t>
    </dgm:pt>
    <dgm:pt modelId="{8CEE8AFF-F791-2140-BD56-3DCB20498AE5}" type="sibTrans" cxnId="{8AC69274-213C-0044-B6AA-2BD3845C9EF3}">
      <dgm:prSet/>
      <dgm:spPr/>
      <dgm:t>
        <a:bodyPr/>
        <a:lstStyle/>
        <a:p>
          <a:endParaRPr lang="en-US"/>
        </a:p>
      </dgm:t>
    </dgm:pt>
    <dgm:pt modelId="{685D8D1A-E258-4348-86FC-33AA155A2353}" type="parTrans" cxnId="{8AC69274-213C-0044-B6AA-2BD3845C9EF3}">
      <dgm:prSet/>
      <dgm:spPr>
        <a:ln>
          <a:solidFill>
            <a:schemeClr val="tx1"/>
          </a:solidFill>
        </a:ln>
      </dgm:spPr>
      <dgm:t>
        <a:bodyPr/>
        <a:lstStyle/>
        <a:p>
          <a:endParaRPr lang="en-US"/>
        </a:p>
      </dgm:t>
    </dgm:pt>
    <dgm:pt modelId="{EF37FA84-C5AD-5346-B898-0B146EF29754}" type="pres">
      <dgm:prSet presAssocID="{CF707CD9-E926-2240-8392-DF3CE5C300FA}" presName="mainComposite" presStyleCnt="0">
        <dgm:presLayoutVars>
          <dgm:chPref val="1"/>
          <dgm:dir/>
          <dgm:animOne val="branch"/>
          <dgm:animLvl val="lvl"/>
          <dgm:resizeHandles val="exact"/>
        </dgm:presLayoutVars>
      </dgm:prSet>
      <dgm:spPr/>
      <dgm:t>
        <a:bodyPr/>
        <a:lstStyle/>
        <a:p>
          <a:endParaRPr lang="en-US"/>
        </a:p>
      </dgm:t>
    </dgm:pt>
    <dgm:pt modelId="{F2156939-AD57-F74E-9D04-1EF23EE6C304}" type="pres">
      <dgm:prSet presAssocID="{CF707CD9-E926-2240-8392-DF3CE5C300FA}" presName="hierFlow" presStyleCnt="0"/>
      <dgm:spPr/>
    </dgm:pt>
    <dgm:pt modelId="{36D45813-768D-E841-BF01-1E5F360CD1AE}" type="pres">
      <dgm:prSet presAssocID="{CF707CD9-E926-2240-8392-DF3CE5C300FA}" presName="firstBuf" presStyleCnt="0"/>
      <dgm:spPr/>
    </dgm:pt>
    <dgm:pt modelId="{2A35D040-10A0-ED46-B76A-D64D8288A3A9}" type="pres">
      <dgm:prSet presAssocID="{CF707CD9-E926-2240-8392-DF3CE5C300FA}" presName="hierChild1" presStyleCnt="0">
        <dgm:presLayoutVars>
          <dgm:chPref val="1"/>
          <dgm:animOne val="branch"/>
          <dgm:animLvl val="lvl"/>
        </dgm:presLayoutVars>
      </dgm:prSet>
      <dgm:spPr/>
    </dgm:pt>
    <dgm:pt modelId="{67B9CDC1-7611-9D48-B927-BBA2ABBB0392}" type="pres">
      <dgm:prSet presAssocID="{7C927347-F2F9-E548-95E5-60C15836BA9D}" presName="Name14" presStyleCnt="0"/>
      <dgm:spPr/>
    </dgm:pt>
    <dgm:pt modelId="{AB7BDA3B-0674-6245-9E1F-90B628BA1486}" type="pres">
      <dgm:prSet presAssocID="{7C927347-F2F9-E548-95E5-60C15836BA9D}" presName="level1Shape" presStyleLbl="node0" presStyleIdx="0" presStyleCnt="1">
        <dgm:presLayoutVars>
          <dgm:chPref val="3"/>
        </dgm:presLayoutVars>
      </dgm:prSet>
      <dgm:spPr/>
      <dgm:t>
        <a:bodyPr/>
        <a:lstStyle/>
        <a:p>
          <a:endParaRPr lang="en-US"/>
        </a:p>
      </dgm:t>
    </dgm:pt>
    <dgm:pt modelId="{E5586D2E-310D-764C-8756-8F4041844F22}" type="pres">
      <dgm:prSet presAssocID="{7C927347-F2F9-E548-95E5-60C15836BA9D}" presName="hierChild2" presStyleCnt="0"/>
      <dgm:spPr/>
    </dgm:pt>
    <dgm:pt modelId="{B392CADB-E88A-AA46-87D7-B236A9C6F6BA}" type="pres">
      <dgm:prSet presAssocID="{685D8D1A-E258-4348-86FC-33AA155A2353}" presName="Name19" presStyleLbl="parChTrans1D2" presStyleIdx="0" presStyleCnt="2"/>
      <dgm:spPr/>
      <dgm:t>
        <a:bodyPr/>
        <a:lstStyle/>
        <a:p>
          <a:endParaRPr lang="en-US"/>
        </a:p>
      </dgm:t>
    </dgm:pt>
    <dgm:pt modelId="{A878CC73-EA9F-2247-A796-74836AF82D6D}" type="pres">
      <dgm:prSet presAssocID="{762718FF-D680-4F44-96E1-349872994D9F}" presName="Name21" presStyleCnt="0"/>
      <dgm:spPr/>
    </dgm:pt>
    <dgm:pt modelId="{E915E22D-8DE7-9245-8294-3A329E91C96B}" type="pres">
      <dgm:prSet presAssocID="{762718FF-D680-4F44-96E1-349872994D9F}" presName="level2Shape" presStyleLbl="node2" presStyleIdx="0" presStyleCnt="2" custLinFactNeighborX="-23608"/>
      <dgm:spPr/>
      <dgm:t>
        <a:bodyPr/>
        <a:lstStyle/>
        <a:p>
          <a:endParaRPr lang="en-US"/>
        </a:p>
      </dgm:t>
    </dgm:pt>
    <dgm:pt modelId="{475D6F6D-401F-A344-972A-59100A5BCE3E}" type="pres">
      <dgm:prSet presAssocID="{762718FF-D680-4F44-96E1-349872994D9F}" presName="hierChild3" presStyleCnt="0"/>
      <dgm:spPr/>
    </dgm:pt>
    <dgm:pt modelId="{2A015804-E158-9147-B9D7-D970C33045C7}" type="pres">
      <dgm:prSet presAssocID="{896EA4EC-A583-7341-95A9-7C51C7CC309B}" presName="Name19" presStyleLbl="parChTrans1D2" presStyleIdx="1" presStyleCnt="2"/>
      <dgm:spPr/>
      <dgm:t>
        <a:bodyPr/>
        <a:lstStyle/>
        <a:p>
          <a:endParaRPr lang="en-US"/>
        </a:p>
      </dgm:t>
    </dgm:pt>
    <dgm:pt modelId="{1F6452F3-8F7B-9D4B-B8BA-D544D6B800F4}" type="pres">
      <dgm:prSet presAssocID="{EFA68ED0-9F08-1842-A8A3-19A00FEF2C27}" presName="Name21" presStyleCnt="0"/>
      <dgm:spPr/>
    </dgm:pt>
    <dgm:pt modelId="{A78A1359-28FB-3E40-8514-CDD6449FB87B}" type="pres">
      <dgm:prSet presAssocID="{EFA68ED0-9F08-1842-A8A3-19A00FEF2C27}" presName="level2Shape" presStyleLbl="node2" presStyleIdx="1" presStyleCnt="2" custLinFactNeighborX="24516"/>
      <dgm:spPr/>
      <dgm:t>
        <a:bodyPr/>
        <a:lstStyle/>
        <a:p>
          <a:endParaRPr lang="en-US"/>
        </a:p>
      </dgm:t>
    </dgm:pt>
    <dgm:pt modelId="{42B26121-73DD-4C4C-A68C-E07F0D070297}" type="pres">
      <dgm:prSet presAssocID="{EFA68ED0-9F08-1842-A8A3-19A00FEF2C27}" presName="hierChild3" presStyleCnt="0"/>
      <dgm:spPr/>
    </dgm:pt>
    <dgm:pt modelId="{514CAA82-5CFC-8B4C-8F8F-DC4B75759274}" type="pres">
      <dgm:prSet presAssocID="{D35685B9-3BB9-F845-8A68-3B5CA37FE857}" presName="Name19" presStyleLbl="parChTrans1D3" presStyleIdx="0" presStyleCnt="2"/>
      <dgm:spPr/>
      <dgm:t>
        <a:bodyPr/>
        <a:lstStyle/>
        <a:p>
          <a:endParaRPr lang="en-US"/>
        </a:p>
      </dgm:t>
    </dgm:pt>
    <dgm:pt modelId="{2B3369B7-3055-BA4D-9511-7240CF16DC6C}" type="pres">
      <dgm:prSet presAssocID="{4F4F5848-ABE2-C24A-B381-28BA2AD8D575}" presName="Name21" presStyleCnt="0"/>
      <dgm:spPr/>
    </dgm:pt>
    <dgm:pt modelId="{20D21596-72C8-2749-B542-D9B30649870B}" type="pres">
      <dgm:prSet presAssocID="{4F4F5848-ABE2-C24A-B381-28BA2AD8D575}" presName="level2Shape" presStyleLbl="node3" presStyleIdx="0" presStyleCnt="2" custLinFactNeighborX="37228"/>
      <dgm:spPr/>
      <dgm:t>
        <a:bodyPr/>
        <a:lstStyle/>
        <a:p>
          <a:endParaRPr lang="en-US"/>
        </a:p>
      </dgm:t>
    </dgm:pt>
    <dgm:pt modelId="{BC33EB7A-68AE-FC49-949B-3AE0C9BB47AF}" type="pres">
      <dgm:prSet presAssocID="{4F4F5848-ABE2-C24A-B381-28BA2AD8D575}" presName="hierChild3" presStyleCnt="0"/>
      <dgm:spPr/>
    </dgm:pt>
    <dgm:pt modelId="{AC495C93-435A-B143-8D93-0FCF2FF19E80}" type="pres">
      <dgm:prSet presAssocID="{140C18FF-2BDA-004B-ABBA-7DAFD34C5017}" presName="Name19" presStyleLbl="parChTrans1D3" presStyleIdx="1" presStyleCnt="2"/>
      <dgm:spPr/>
      <dgm:t>
        <a:bodyPr/>
        <a:lstStyle/>
        <a:p>
          <a:endParaRPr lang="en-US"/>
        </a:p>
      </dgm:t>
    </dgm:pt>
    <dgm:pt modelId="{3F9DFAD1-5B4D-3149-8815-6C6A18B41693}" type="pres">
      <dgm:prSet presAssocID="{93134ED9-3D4F-944A-BFC8-3EED2CE57F36}" presName="Name21" presStyleCnt="0"/>
      <dgm:spPr/>
    </dgm:pt>
    <dgm:pt modelId="{E716B38C-B866-CF49-AEBB-A019953EA8FE}" type="pres">
      <dgm:prSet presAssocID="{93134ED9-3D4F-944A-BFC8-3EED2CE57F36}" presName="level2Shape" presStyleLbl="node3" presStyleIdx="1" presStyleCnt="2" custLinFactNeighborX="15436"/>
      <dgm:spPr/>
      <dgm:t>
        <a:bodyPr/>
        <a:lstStyle/>
        <a:p>
          <a:endParaRPr lang="en-US"/>
        </a:p>
      </dgm:t>
    </dgm:pt>
    <dgm:pt modelId="{F1382B39-3F9E-EA41-BCBC-6B774AF2672C}" type="pres">
      <dgm:prSet presAssocID="{93134ED9-3D4F-944A-BFC8-3EED2CE57F36}" presName="hierChild3" presStyleCnt="0"/>
      <dgm:spPr/>
    </dgm:pt>
    <dgm:pt modelId="{D31AA798-F258-D04D-B495-91569BF9604A}" type="pres">
      <dgm:prSet presAssocID="{CF707CD9-E926-2240-8392-DF3CE5C300FA}" presName="bgShapesFlow" presStyleCnt="0"/>
      <dgm:spPr/>
    </dgm:pt>
    <dgm:pt modelId="{14304555-5B10-3340-BE14-0693C2C646DB}" type="pres">
      <dgm:prSet presAssocID="{1B1F5330-5158-334B-A5CF-87D662874BFD}" presName="rectComp" presStyleCnt="0"/>
      <dgm:spPr/>
    </dgm:pt>
    <dgm:pt modelId="{DAB64132-40BF-104E-A7C4-6F19610795E0}" type="pres">
      <dgm:prSet presAssocID="{1B1F5330-5158-334B-A5CF-87D662874BFD}" presName="bgRect" presStyleLbl="bgShp" presStyleIdx="0" presStyleCnt="3"/>
      <dgm:spPr/>
      <dgm:t>
        <a:bodyPr/>
        <a:lstStyle/>
        <a:p>
          <a:endParaRPr lang="en-US"/>
        </a:p>
      </dgm:t>
    </dgm:pt>
    <dgm:pt modelId="{56E6F1FA-1726-0049-AEB7-ED75DE98DE54}" type="pres">
      <dgm:prSet presAssocID="{1B1F5330-5158-334B-A5CF-87D662874BFD}" presName="bgRectTx" presStyleLbl="bgShp" presStyleIdx="0" presStyleCnt="3">
        <dgm:presLayoutVars>
          <dgm:bulletEnabled val="1"/>
        </dgm:presLayoutVars>
      </dgm:prSet>
      <dgm:spPr/>
      <dgm:t>
        <a:bodyPr/>
        <a:lstStyle/>
        <a:p>
          <a:endParaRPr lang="en-US"/>
        </a:p>
      </dgm:t>
    </dgm:pt>
    <dgm:pt modelId="{F698DA30-0BE2-F449-99CF-B85CE2726E91}" type="pres">
      <dgm:prSet presAssocID="{1B1F5330-5158-334B-A5CF-87D662874BFD}" presName="spComp" presStyleCnt="0"/>
      <dgm:spPr/>
    </dgm:pt>
    <dgm:pt modelId="{BFB711A8-012A-4F4F-B884-816A1096E8D4}" type="pres">
      <dgm:prSet presAssocID="{1B1F5330-5158-334B-A5CF-87D662874BFD}" presName="vSp" presStyleCnt="0"/>
      <dgm:spPr/>
    </dgm:pt>
    <dgm:pt modelId="{0F9E61E2-DBF4-374E-8E2D-306864150551}" type="pres">
      <dgm:prSet presAssocID="{66343416-CF6D-834C-B94B-726B23626E11}" presName="rectComp" presStyleCnt="0"/>
      <dgm:spPr/>
    </dgm:pt>
    <dgm:pt modelId="{138F16D1-EE62-B540-8253-CADC58C85153}" type="pres">
      <dgm:prSet presAssocID="{66343416-CF6D-834C-B94B-726B23626E11}" presName="bgRect" presStyleLbl="bgShp" presStyleIdx="1" presStyleCnt="3"/>
      <dgm:spPr/>
      <dgm:t>
        <a:bodyPr/>
        <a:lstStyle/>
        <a:p>
          <a:endParaRPr lang="en-US"/>
        </a:p>
      </dgm:t>
    </dgm:pt>
    <dgm:pt modelId="{A5E9E31E-3140-724E-9D30-1ABC611B76E9}" type="pres">
      <dgm:prSet presAssocID="{66343416-CF6D-834C-B94B-726B23626E11}" presName="bgRectTx" presStyleLbl="bgShp" presStyleIdx="1" presStyleCnt="3">
        <dgm:presLayoutVars>
          <dgm:bulletEnabled val="1"/>
        </dgm:presLayoutVars>
      </dgm:prSet>
      <dgm:spPr/>
      <dgm:t>
        <a:bodyPr/>
        <a:lstStyle/>
        <a:p>
          <a:endParaRPr lang="en-US"/>
        </a:p>
      </dgm:t>
    </dgm:pt>
    <dgm:pt modelId="{FF346A24-D460-6C45-A58C-DD5343238C03}" type="pres">
      <dgm:prSet presAssocID="{66343416-CF6D-834C-B94B-726B23626E11}" presName="spComp" presStyleCnt="0"/>
      <dgm:spPr/>
    </dgm:pt>
    <dgm:pt modelId="{26DE00D4-A102-FC43-90A0-03CE0140007C}" type="pres">
      <dgm:prSet presAssocID="{66343416-CF6D-834C-B94B-726B23626E11}" presName="vSp" presStyleCnt="0"/>
      <dgm:spPr/>
    </dgm:pt>
    <dgm:pt modelId="{9570A685-946D-B343-BEE3-07BE95335639}" type="pres">
      <dgm:prSet presAssocID="{4ECCCBF3-3487-CB4B-AFE5-C49D6D5641E1}" presName="rectComp" presStyleCnt="0"/>
      <dgm:spPr/>
    </dgm:pt>
    <dgm:pt modelId="{CD68BFA8-FD25-8046-817D-8FA022AC4341}" type="pres">
      <dgm:prSet presAssocID="{4ECCCBF3-3487-CB4B-AFE5-C49D6D5641E1}" presName="bgRect" presStyleLbl="bgShp" presStyleIdx="2" presStyleCnt="3"/>
      <dgm:spPr/>
      <dgm:t>
        <a:bodyPr/>
        <a:lstStyle/>
        <a:p>
          <a:endParaRPr lang="en-US"/>
        </a:p>
      </dgm:t>
    </dgm:pt>
    <dgm:pt modelId="{5AE80F88-D4D5-3149-B175-4E2CC1EF72DB}" type="pres">
      <dgm:prSet presAssocID="{4ECCCBF3-3487-CB4B-AFE5-C49D6D5641E1}" presName="bgRectTx" presStyleLbl="bgShp" presStyleIdx="2" presStyleCnt="3">
        <dgm:presLayoutVars>
          <dgm:bulletEnabled val="1"/>
        </dgm:presLayoutVars>
      </dgm:prSet>
      <dgm:spPr/>
      <dgm:t>
        <a:bodyPr/>
        <a:lstStyle/>
        <a:p>
          <a:endParaRPr lang="en-US"/>
        </a:p>
      </dgm:t>
    </dgm:pt>
  </dgm:ptLst>
  <dgm:cxnLst>
    <dgm:cxn modelId="{4D0ACD6D-C805-7040-B495-C61A706B8DE9}" type="presOf" srcId="{4ECCCBF3-3487-CB4B-AFE5-C49D6D5641E1}" destId="{5AE80F88-D4D5-3149-B175-4E2CC1EF72DB}" srcOrd="1" destOrd="0" presId="urn:microsoft.com/office/officeart/2005/8/layout/hierarchy6"/>
    <dgm:cxn modelId="{FDDF58BA-372D-B646-930B-71871F484F86}" type="presOf" srcId="{66343416-CF6D-834C-B94B-726B23626E11}" destId="{138F16D1-EE62-B540-8253-CADC58C85153}" srcOrd="0" destOrd="0" presId="urn:microsoft.com/office/officeart/2005/8/layout/hierarchy6"/>
    <dgm:cxn modelId="{F8BA63BF-0E91-EF47-BE33-98726C50E76E}" type="presOf" srcId="{4F4F5848-ABE2-C24A-B381-28BA2AD8D575}" destId="{20D21596-72C8-2749-B542-D9B30649870B}" srcOrd="0" destOrd="0" presId="urn:microsoft.com/office/officeart/2005/8/layout/hierarchy6"/>
    <dgm:cxn modelId="{F045207D-952F-D64A-BEEB-54DE159EFDF7}" type="presOf" srcId="{EFA68ED0-9F08-1842-A8A3-19A00FEF2C27}" destId="{A78A1359-28FB-3E40-8514-CDD6449FB87B}" srcOrd="0" destOrd="0" presId="urn:microsoft.com/office/officeart/2005/8/layout/hierarchy6"/>
    <dgm:cxn modelId="{8AC69274-213C-0044-B6AA-2BD3845C9EF3}" srcId="{7C927347-F2F9-E548-95E5-60C15836BA9D}" destId="{762718FF-D680-4F44-96E1-349872994D9F}" srcOrd="0" destOrd="0" parTransId="{685D8D1A-E258-4348-86FC-33AA155A2353}" sibTransId="{8CEE8AFF-F791-2140-BD56-3DCB20498AE5}"/>
    <dgm:cxn modelId="{48F75FA9-37AA-A140-9309-84D337E17C3C}" type="presOf" srcId="{140C18FF-2BDA-004B-ABBA-7DAFD34C5017}" destId="{AC495C93-435A-B143-8D93-0FCF2FF19E80}" srcOrd="0" destOrd="0" presId="urn:microsoft.com/office/officeart/2005/8/layout/hierarchy6"/>
    <dgm:cxn modelId="{13154286-43B4-7245-A50E-3E72E3230826}" srcId="{EFA68ED0-9F08-1842-A8A3-19A00FEF2C27}" destId="{4F4F5848-ABE2-C24A-B381-28BA2AD8D575}" srcOrd="0" destOrd="0" parTransId="{D35685B9-3BB9-F845-8A68-3B5CA37FE857}" sibTransId="{F23DFE87-D22C-3F43-8479-7DEBA9E90D85}"/>
    <dgm:cxn modelId="{02FBDC81-1FD7-AD4D-AD0B-ABFBAB6EE7AD}" type="presOf" srcId="{685D8D1A-E258-4348-86FC-33AA155A2353}" destId="{B392CADB-E88A-AA46-87D7-B236A9C6F6BA}" srcOrd="0" destOrd="0" presId="urn:microsoft.com/office/officeart/2005/8/layout/hierarchy6"/>
    <dgm:cxn modelId="{3EED0AB9-2082-1C42-B160-F8ABCBB00EA9}" type="presOf" srcId="{93134ED9-3D4F-944A-BFC8-3EED2CE57F36}" destId="{E716B38C-B866-CF49-AEBB-A019953EA8FE}" srcOrd="0" destOrd="0" presId="urn:microsoft.com/office/officeart/2005/8/layout/hierarchy6"/>
    <dgm:cxn modelId="{FFFF63EC-0076-DA4C-B309-3D16ABBBA574}" srcId="{CF707CD9-E926-2240-8392-DF3CE5C300FA}" destId="{1B1F5330-5158-334B-A5CF-87D662874BFD}" srcOrd="1" destOrd="0" parTransId="{772287F4-764A-8149-992E-04F730629CF1}" sibTransId="{DEE75442-FE3D-AF43-A03C-6A30C26D8C7C}"/>
    <dgm:cxn modelId="{F9CE08AB-EB74-E24A-933B-885C41A47BAA}" srcId="{EFA68ED0-9F08-1842-A8A3-19A00FEF2C27}" destId="{93134ED9-3D4F-944A-BFC8-3EED2CE57F36}" srcOrd="1" destOrd="0" parTransId="{140C18FF-2BDA-004B-ABBA-7DAFD34C5017}" sibTransId="{34B1521F-2CB8-D748-A77D-C6A55093FB78}"/>
    <dgm:cxn modelId="{597CF2CC-8C10-B94A-A3ED-7981E2551932}" type="presOf" srcId="{1B1F5330-5158-334B-A5CF-87D662874BFD}" destId="{56E6F1FA-1726-0049-AEB7-ED75DE98DE54}" srcOrd="1" destOrd="0" presId="urn:microsoft.com/office/officeart/2005/8/layout/hierarchy6"/>
    <dgm:cxn modelId="{23494355-BBD2-234F-A928-C6281DEF1B04}" srcId="{CF707CD9-E926-2240-8392-DF3CE5C300FA}" destId="{7C927347-F2F9-E548-95E5-60C15836BA9D}" srcOrd="0" destOrd="0" parTransId="{547A1FCA-6BAE-6B4B-9BB4-3E7CF4F2B2E6}" sibTransId="{4381522D-F1D1-7145-AF4D-503121DC0767}"/>
    <dgm:cxn modelId="{2A4BB2A0-FE7A-8849-9E9C-02E2CEB78563}" type="presOf" srcId="{D35685B9-3BB9-F845-8A68-3B5CA37FE857}" destId="{514CAA82-5CFC-8B4C-8F8F-DC4B75759274}" srcOrd="0" destOrd="0" presId="urn:microsoft.com/office/officeart/2005/8/layout/hierarchy6"/>
    <dgm:cxn modelId="{16FF2E8D-FC42-4E41-9C4B-293046F8CE0B}" type="presOf" srcId="{896EA4EC-A583-7341-95A9-7C51C7CC309B}" destId="{2A015804-E158-9147-B9D7-D970C33045C7}" srcOrd="0" destOrd="0" presId="urn:microsoft.com/office/officeart/2005/8/layout/hierarchy6"/>
    <dgm:cxn modelId="{B9A86BBB-5C8A-A74A-B94C-59DED22F7267}" srcId="{7C927347-F2F9-E548-95E5-60C15836BA9D}" destId="{EFA68ED0-9F08-1842-A8A3-19A00FEF2C27}" srcOrd="1" destOrd="0" parTransId="{896EA4EC-A583-7341-95A9-7C51C7CC309B}" sibTransId="{4EF19333-34AF-A842-AAA7-30E4D23E455B}"/>
    <dgm:cxn modelId="{FA0E952D-B09D-E44D-96F0-FFA61042F875}" type="presOf" srcId="{7C927347-F2F9-E548-95E5-60C15836BA9D}" destId="{AB7BDA3B-0674-6245-9E1F-90B628BA1486}" srcOrd="0" destOrd="0" presId="urn:microsoft.com/office/officeart/2005/8/layout/hierarchy6"/>
    <dgm:cxn modelId="{4652D6F6-13F1-624E-93C1-658418A2DB4E}" type="presOf" srcId="{762718FF-D680-4F44-96E1-349872994D9F}" destId="{E915E22D-8DE7-9245-8294-3A329E91C96B}" srcOrd="0" destOrd="0" presId="urn:microsoft.com/office/officeart/2005/8/layout/hierarchy6"/>
    <dgm:cxn modelId="{278A9A36-5FA2-9342-8198-824A2C5D278C}" type="presOf" srcId="{4ECCCBF3-3487-CB4B-AFE5-C49D6D5641E1}" destId="{CD68BFA8-FD25-8046-817D-8FA022AC4341}" srcOrd="0" destOrd="0" presId="urn:microsoft.com/office/officeart/2005/8/layout/hierarchy6"/>
    <dgm:cxn modelId="{0954334A-8E50-6A46-A812-ECE613B8A1A8}" type="presOf" srcId="{CF707CD9-E926-2240-8392-DF3CE5C300FA}" destId="{EF37FA84-C5AD-5346-B898-0B146EF29754}" srcOrd="0" destOrd="0" presId="urn:microsoft.com/office/officeart/2005/8/layout/hierarchy6"/>
    <dgm:cxn modelId="{31B47A5F-EA51-A74C-A350-21C3A0A998BF}" type="presOf" srcId="{1B1F5330-5158-334B-A5CF-87D662874BFD}" destId="{DAB64132-40BF-104E-A7C4-6F19610795E0}" srcOrd="0" destOrd="0" presId="urn:microsoft.com/office/officeart/2005/8/layout/hierarchy6"/>
    <dgm:cxn modelId="{0798007B-2B2C-BC42-88A9-1E0CDCF77220}" type="presOf" srcId="{66343416-CF6D-834C-B94B-726B23626E11}" destId="{A5E9E31E-3140-724E-9D30-1ABC611B76E9}" srcOrd="1" destOrd="0" presId="urn:microsoft.com/office/officeart/2005/8/layout/hierarchy6"/>
    <dgm:cxn modelId="{5E8D0CCC-A020-D747-A45B-7602D8468A0E}" srcId="{CF707CD9-E926-2240-8392-DF3CE5C300FA}" destId="{66343416-CF6D-834C-B94B-726B23626E11}" srcOrd="2" destOrd="0" parTransId="{8CBA7956-28D6-4D43-924C-B57FFB62D617}" sibTransId="{60C458A9-EDD6-EE40-B8DD-75CAEB2896C8}"/>
    <dgm:cxn modelId="{39DE7128-740A-4D42-B714-CB8D1292D7C2}" srcId="{CF707CD9-E926-2240-8392-DF3CE5C300FA}" destId="{4ECCCBF3-3487-CB4B-AFE5-C49D6D5641E1}" srcOrd="3" destOrd="0" parTransId="{78F9A518-96DC-C342-B9FB-CD1F6C220EEB}" sibTransId="{25460F5E-51B8-C142-B7DB-7EF53B335C50}"/>
    <dgm:cxn modelId="{8E355220-2374-424D-BF26-51FCDD22A86B}" type="presParOf" srcId="{EF37FA84-C5AD-5346-B898-0B146EF29754}" destId="{F2156939-AD57-F74E-9D04-1EF23EE6C304}" srcOrd="0" destOrd="0" presId="urn:microsoft.com/office/officeart/2005/8/layout/hierarchy6"/>
    <dgm:cxn modelId="{978189AF-5981-FB46-B617-87EEC111F797}" type="presParOf" srcId="{F2156939-AD57-F74E-9D04-1EF23EE6C304}" destId="{36D45813-768D-E841-BF01-1E5F360CD1AE}" srcOrd="0" destOrd="0" presId="urn:microsoft.com/office/officeart/2005/8/layout/hierarchy6"/>
    <dgm:cxn modelId="{ECD1963E-7998-9F4A-B8D1-878985A1070E}" type="presParOf" srcId="{F2156939-AD57-F74E-9D04-1EF23EE6C304}" destId="{2A35D040-10A0-ED46-B76A-D64D8288A3A9}" srcOrd="1" destOrd="0" presId="urn:microsoft.com/office/officeart/2005/8/layout/hierarchy6"/>
    <dgm:cxn modelId="{C2384A76-EA83-C046-9137-6880363357E9}" type="presParOf" srcId="{2A35D040-10A0-ED46-B76A-D64D8288A3A9}" destId="{67B9CDC1-7611-9D48-B927-BBA2ABBB0392}" srcOrd="0" destOrd="0" presId="urn:microsoft.com/office/officeart/2005/8/layout/hierarchy6"/>
    <dgm:cxn modelId="{683D4B41-84DA-FD43-A654-D75AF5C6BB2F}" type="presParOf" srcId="{67B9CDC1-7611-9D48-B927-BBA2ABBB0392}" destId="{AB7BDA3B-0674-6245-9E1F-90B628BA1486}" srcOrd="0" destOrd="0" presId="urn:microsoft.com/office/officeart/2005/8/layout/hierarchy6"/>
    <dgm:cxn modelId="{A09AEB21-5A21-D540-8F7F-165D8375AC37}" type="presParOf" srcId="{67B9CDC1-7611-9D48-B927-BBA2ABBB0392}" destId="{E5586D2E-310D-764C-8756-8F4041844F22}" srcOrd="1" destOrd="0" presId="urn:microsoft.com/office/officeart/2005/8/layout/hierarchy6"/>
    <dgm:cxn modelId="{C907272E-E6DD-2845-8FF5-25B1338B6AF9}" type="presParOf" srcId="{E5586D2E-310D-764C-8756-8F4041844F22}" destId="{B392CADB-E88A-AA46-87D7-B236A9C6F6BA}" srcOrd="0" destOrd="0" presId="urn:microsoft.com/office/officeart/2005/8/layout/hierarchy6"/>
    <dgm:cxn modelId="{AE1CA81B-E7F4-5144-B2D2-24909E851B2E}" type="presParOf" srcId="{E5586D2E-310D-764C-8756-8F4041844F22}" destId="{A878CC73-EA9F-2247-A796-74836AF82D6D}" srcOrd="1" destOrd="0" presId="urn:microsoft.com/office/officeart/2005/8/layout/hierarchy6"/>
    <dgm:cxn modelId="{E197F89D-41FC-0249-9D6A-8446F80C2993}" type="presParOf" srcId="{A878CC73-EA9F-2247-A796-74836AF82D6D}" destId="{E915E22D-8DE7-9245-8294-3A329E91C96B}" srcOrd="0" destOrd="0" presId="urn:microsoft.com/office/officeart/2005/8/layout/hierarchy6"/>
    <dgm:cxn modelId="{CF0741CC-137E-8E42-954E-A4CFCDD91818}" type="presParOf" srcId="{A878CC73-EA9F-2247-A796-74836AF82D6D}" destId="{475D6F6D-401F-A344-972A-59100A5BCE3E}" srcOrd="1" destOrd="0" presId="urn:microsoft.com/office/officeart/2005/8/layout/hierarchy6"/>
    <dgm:cxn modelId="{67D43E67-C472-FA4A-8AC7-865471EA4216}" type="presParOf" srcId="{E5586D2E-310D-764C-8756-8F4041844F22}" destId="{2A015804-E158-9147-B9D7-D970C33045C7}" srcOrd="2" destOrd="0" presId="urn:microsoft.com/office/officeart/2005/8/layout/hierarchy6"/>
    <dgm:cxn modelId="{3E85B2F5-02E6-884F-A533-22AC90D8E351}" type="presParOf" srcId="{E5586D2E-310D-764C-8756-8F4041844F22}" destId="{1F6452F3-8F7B-9D4B-B8BA-D544D6B800F4}" srcOrd="3" destOrd="0" presId="urn:microsoft.com/office/officeart/2005/8/layout/hierarchy6"/>
    <dgm:cxn modelId="{051350D4-A66A-DC47-81CB-42D1F3B6F1A2}" type="presParOf" srcId="{1F6452F3-8F7B-9D4B-B8BA-D544D6B800F4}" destId="{A78A1359-28FB-3E40-8514-CDD6449FB87B}" srcOrd="0" destOrd="0" presId="urn:microsoft.com/office/officeart/2005/8/layout/hierarchy6"/>
    <dgm:cxn modelId="{16DD4A10-22EE-0C45-AB26-FE823D291034}" type="presParOf" srcId="{1F6452F3-8F7B-9D4B-B8BA-D544D6B800F4}" destId="{42B26121-73DD-4C4C-A68C-E07F0D070297}" srcOrd="1" destOrd="0" presId="urn:microsoft.com/office/officeart/2005/8/layout/hierarchy6"/>
    <dgm:cxn modelId="{473760CE-8DD4-E34A-8B17-11CF11872022}" type="presParOf" srcId="{42B26121-73DD-4C4C-A68C-E07F0D070297}" destId="{514CAA82-5CFC-8B4C-8F8F-DC4B75759274}" srcOrd="0" destOrd="0" presId="urn:microsoft.com/office/officeart/2005/8/layout/hierarchy6"/>
    <dgm:cxn modelId="{8CC28527-5E55-5942-8064-4A60052C36E0}" type="presParOf" srcId="{42B26121-73DD-4C4C-A68C-E07F0D070297}" destId="{2B3369B7-3055-BA4D-9511-7240CF16DC6C}" srcOrd="1" destOrd="0" presId="urn:microsoft.com/office/officeart/2005/8/layout/hierarchy6"/>
    <dgm:cxn modelId="{8BBA65A4-C465-D844-B872-2286A5704A06}" type="presParOf" srcId="{2B3369B7-3055-BA4D-9511-7240CF16DC6C}" destId="{20D21596-72C8-2749-B542-D9B30649870B}" srcOrd="0" destOrd="0" presId="urn:microsoft.com/office/officeart/2005/8/layout/hierarchy6"/>
    <dgm:cxn modelId="{12AFBA7C-46F5-7943-A225-872F597758E6}" type="presParOf" srcId="{2B3369B7-3055-BA4D-9511-7240CF16DC6C}" destId="{BC33EB7A-68AE-FC49-949B-3AE0C9BB47AF}" srcOrd="1" destOrd="0" presId="urn:microsoft.com/office/officeart/2005/8/layout/hierarchy6"/>
    <dgm:cxn modelId="{FBBD2F35-09DC-9E4A-B00D-99574FD80936}" type="presParOf" srcId="{42B26121-73DD-4C4C-A68C-E07F0D070297}" destId="{AC495C93-435A-B143-8D93-0FCF2FF19E80}" srcOrd="2" destOrd="0" presId="urn:microsoft.com/office/officeart/2005/8/layout/hierarchy6"/>
    <dgm:cxn modelId="{676DD258-C1BF-C341-BAA1-ED7FC68F8C5B}" type="presParOf" srcId="{42B26121-73DD-4C4C-A68C-E07F0D070297}" destId="{3F9DFAD1-5B4D-3149-8815-6C6A18B41693}" srcOrd="3" destOrd="0" presId="urn:microsoft.com/office/officeart/2005/8/layout/hierarchy6"/>
    <dgm:cxn modelId="{48E7CFA8-21CF-5E40-8C1D-C47D879DBFAE}" type="presParOf" srcId="{3F9DFAD1-5B4D-3149-8815-6C6A18B41693}" destId="{E716B38C-B866-CF49-AEBB-A019953EA8FE}" srcOrd="0" destOrd="0" presId="urn:microsoft.com/office/officeart/2005/8/layout/hierarchy6"/>
    <dgm:cxn modelId="{FFAE9E80-2202-6344-BE4F-1696B5574381}" type="presParOf" srcId="{3F9DFAD1-5B4D-3149-8815-6C6A18B41693}" destId="{F1382B39-3F9E-EA41-BCBC-6B774AF2672C}" srcOrd="1" destOrd="0" presId="urn:microsoft.com/office/officeart/2005/8/layout/hierarchy6"/>
    <dgm:cxn modelId="{7BE23449-5381-1745-B48D-682D49C135C2}" type="presParOf" srcId="{EF37FA84-C5AD-5346-B898-0B146EF29754}" destId="{D31AA798-F258-D04D-B495-91569BF9604A}" srcOrd="1" destOrd="0" presId="urn:microsoft.com/office/officeart/2005/8/layout/hierarchy6"/>
    <dgm:cxn modelId="{CCE5FA92-B2F0-A94F-B474-D2D88529BF03}" type="presParOf" srcId="{D31AA798-F258-D04D-B495-91569BF9604A}" destId="{14304555-5B10-3340-BE14-0693C2C646DB}" srcOrd="0" destOrd="0" presId="urn:microsoft.com/office/officeart/2005/8/layout/hierarchy6"/>
    <dgm:cxn modelId="{E3A0D4BF-3059-1441-B035-25E8476E8C2B}" type="presParOf" srcId="{14304555-5B10-3340-BE14-0693C2C646DB}" destId="{DAB64132-40BF-104E-A7C4-6F19610795E0}" srcOrd="0" destOrd="0" presId="urn:microsoft.com/office/officeart/2005/8/layout/hierarchy6"/>
    <dgm:cxn modelId="{138F568B-1482-1949-943B-9BAF7BCCE11C}" type="presParOf" srcId="{14304555-5B10-3340-BE14-0693C2C646DB}" destId="{56E6F1FA-1726-0049-AEB7-ED75DE98DE54}" srcOrd="1" destOrd="0" presId="urn:microsoft.com/office/officeart/2005/8/layout/hierarchy6"/>
    <dgm:cxn modelId="{055E3B66-40EE-5A44-828C-AAF674DAACFD}" type="presParOf" srcId="{D31AA798-F258-D04D-B495-91569BF9604A}" destId="{F698DA30-0BE2-F449-99CF-B85CE2726E91}" srcOrd="1" destOrd="0" presId="urn:microsoft.com/office/officeart/2005/8/layout/hierarchy6"/>
    <dgm:cxn modelId="{C11664CC-5B95-3D4E-91F2-34C75D44B663}" type="presParOf" srcId="{F698DA30-0BE2-F449-99CF-B85CE2726E91}" destId="{BFB711A8-012A-4F4F-B884-816A1096E8D4}" srcOrd="0" destOrd="0" presId="urn:microsoft.com/office/officeart/2005/8/layout/hierarchy6"/>
    <dgm:cxn modelId="{BF9DAF1A-943B-DE49-8E52-DEB576189F97}" type="presParOf" srcId="{D31AA798-F258-D04D-B495-91569BF9604A}" destId="{0F9E61E2-DBF4-374E-8E2D-306864150551}" srcOrd="2" destOrd="0" presId="urn:microsoft.com/office/officeart/2005/8/layout/hierarchy6"/>
    <dgm:cxn modelId="{414F4298-7A85-9D49-BF13-D46376944DDD}" type="presParOf" srcId="{0F9E61E2-DBF4-374E-8E2D-306864150551}" destId="{138F16D1-EE62-B540-8253-CADC58C85153}" srcOrd="0" destOrd="0" presId="urn:microsoft.com/office/officeart/2005/8/layout/hierarchy6"/>
    <dgm:cxn modelId="{6A0945C2-B04B-1B40-8334-47B47D9D3A80}" type="presParOf" srcId="{0F9E61E2-DBF4-374E-8E2D-306864150551}" destId="{A5E9E31E-3140-724E-9D30-1ABC611B76E9}" srcOrd="1" destOrd="0" presId="urn:microsoft.com/office/officeart/2005/8/layout/hierarchy6"/>
    <dgm:cxn modelId="{819E8C1F-1D0F-5E47-BA49-34787C2F5EDE}" type="presParOf" srcId="{D31AA798-F258-D04D-B495-91569BF9604A}" destId="{FF346A24-D460-6C45-A58C-DD5343238C03}" srcOrd="3" destOrd="0" presId="urn:microsoft.com/office/officeart/2005/8/layout/hierarchy6"/>
    <dgm:cxn modelId="{0219B27F-6E3E-1641-8B52-11A268E1C4F5}" type="presParOf" srcId="{FF346A24-D460-6C45-A58C-DD5343238C03}" destId="{26DE00D4-A102-FC43-90A0-03CE0140007C}" srcOrd="0" destOrd="0" presId="urn:microsoft.com/office/officeart/2005/8/layout/hierarchy6"/>
    <dgm:cxn modelId="{F7750532-C332-974C-8A05-10AA1978921B}" type="presParOf" srcId="{D31AA798-F258-D04D-B495-91569BF9604A}" destId="{9570A685-946D-B343-BEE3-07BE95335639}" srcOrd="4" destOrd="0" presId="urn:microsoft.com/office/officeart/2005/8/layout/hierarchy6"/>
    <dgm:cxn modelId="{3B898ED5-43F0-A44D-8F6B-47CC8CF3CD9B}" type="presParOf" srcId="{9570A685-946D-B343-BEE3-07BE95335639}" destId="{CD68BFA8-FD25-8046-817D-8FA022AC4341}" srcOrd="0" destOrd="0" presId="urn:microsoft.com/office/officeart/2005/8/layout/hierarchy6"/>
    <dgm:cxn modelId="{72CA4F78-56AB-5043-85DE-FC6199751271}" type="presParOf" srcId="{9570A685-946D-B343-BEE3-07BE95335639}" destId="{5AE80F88-D4D5-3149-B175-4E2CC1EF72DB}"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F707CD9-E926-2240-8392-DF3CE5C300FA}" type="doc">
      <dgm:prSet loTypeId="urn:microsoft.com/office/officeart/2005/8/layout/hierarchy6" loCatId="" qsTypeId="urn:microsoft.com/office/officeart/2005/8/quickstyle/simple3" qsCatId="simple" csTypeId="urn:microsoft.com/office/officeart/2005/8/colors/accent0_2" csCatId="mainScheme" phldr="1"/>
      <dgm:spPr/>
      <dgm:t>
        <a:bodyPr/>
        <a:lstStyle/>
        <a:p>
          <a:endParaRPr lang="en-US"/>
        </a:p>
      </dgm:t>
    </dgm:pt>
    <dgm:pt modelId="{7C927347-F2F9-E548-95E5-60C15836BA9D}">
      <dgm:prSet phldrT="[Text]"/>
      <dgm:spPr/>
      <dgm:t>
        <a:bodyPr/>
        <a:lstStyle/>
        <a:p>
          <a:r>
            <a:rPr lang="en-US" dirty="0" smtClean="0">
              <a:solidFill>
                <a:schemeClr val="tx1"/>
              </a:solidFill>
            </a:rPr>
            <a:t>Internet Course Delivery in Higher Ed</a:t>
          </a:r>
          <a:endParaRPr lang="en-US" dirty="0">
            <a:solidFill>
              <a:schemeClr val="tx1"/>
            </a:solidFill>
          </a:endParaRPr>
        </a:p>
      </dgm:t>
    </dgm:pt>
    <dgm:pt modelId="{547A1FCA-6BAE-6B4B-9BB4-3E7CF4F2B2E6}" type="parTrans" cxnId="{23494355-BBD2-234F-A928-C6281DEF1B04}">
      <dgm:prSet/>
      <dgm:spPr/>
      <dgm:t>
        <a:bodyPr/>
        <a:lstStyle/>
        <a:p>
          <a:endParaRPr lang="en-US"/>
        </a:p>
      </dgm:t>
    </dgm:pt>
    <dgm:pt modelId="{4381522D-F1D1-7145-AF4D-503121DC0767}" type="sibTrans" cxnId="{23494355-BBD2-234F-A928-C6281DEF1B04}">
      <dgm:prSet/>
      <dgm:spPr/>
      <dgm:t>
        <a:bodyPr/>
        <a:lstStyle/>
        <a:p>
          <a:endParaRPr lang="en-US"/>
        </a:p>
      </dgm:t>
    </dgm:pt>
    <dgm:pt modelId="{4ECCCBF3-3487-CB4B-AFE5-C49D6D5641E1}">
      <dgm:prSet phldrT="[Text]"/>
      <dgm:spPr>
        <a:solidFill>
          <a:schemeClr val="bg1">
            <a:lumMod val="85000"/>
          </a:schemeClr>
        </a:solidFill>
      </dgm:spPr>
      <dgm:t>
        <a:bodyPr/>
        <a:lstStyle/>
        <a:p>
          <a:r>
            <a:rPr lang="en-US" dirty="0" smtClean="0"/>
            <a:t>2</a:t>
          </a:r>
          <a:r>
            <a:rPr lang="en-US" baseline="30000" dirty="0" smtClean="0"/>
            <a:t>nd</a:t>
          </a:r>
          <a:r>
            <a:rPr lang="en-US" dirty="0" smtClean="0"/>
            <a:t> Axis - Regional</a:t>
          </a:r>
          <a:endParaRPr lang="en-US" dirty="0"/>
        </a:p>
      </dgm:t>
    </dgm:pt>
    <dgm:pt modelId="{25460F5E-51B8-C142-B7DB-7EF53B335C50}" type="sibTrans" cxnId="{39DE7128-740A-4D42-B714-CB8D1292D7C2}">
      <dgm:prSet/>
      <dgm:spPr/>
      <dgm:t>
        <a:bodyPr/>
        <a:lstStyle/>
        <a:p>
          <a:endParaRPr lang="en-US"/>
        </a:p>
      </dgm:t>
    </dgm:pt>
    <dgm:pt modelId="{78F9A518-96DC-C342-B9FB-CD1F6C220EEB}" type="parTrans" cxnId="{39DE7128-740A-4D42-B714-CB8D1292D7C2}">
      <dgm:prSet/>
      <dgm:spPr/>
      <dgm:t>
        <a:bodyPr/>
        <a:lstStyle/>
        <a:p>
          <a:endParaRPr lang="en-US"/>
        </a:p>
      </dgm:t>
    </dgm:pt>
    <dgm:pt modelId="{66343416-CF6D-834C-B94B-726B23626E11}">
      <dgm:prSet phldrT="[Text]"/>
      <dgm:spPr>
        <a:solidFill>
          <a:schemeClr val="bg1">
            <a:lumMod val="85000"/>
          </a:schemeClr>
        </a:solidFill>
      </dgm:spPr>
      <dgm:t>
        <a:bodyPr/>
        <a:lstStyle/>
        <a:p>
          <a:r>
            <a:rPr lang="en-US" dirty="0" smtClean="0"/>
            <a:t>1</a:t>
          </a:r>
          <a:r>
            <a:rPr lang="en-US" baseline="30000" dirty="0" smtClean="0"/>
            <a:t>st</a:t>
          </a:r>
          <a:r>
            <a:rPr lang="en-US" dirty="0" smtClean="0"/>
            <a:t> Axis - </a:t>
          </a:r>
        </a:p>
        <a:p>
          <a:r>
            <a:rPr lang="en-US" dirty="0" smtClean="0"/>
            <a:t>Historical</a:t>
          </a:r>
          <a:endParaRPr lang="en-US" dirty="0"/>
        </a:p>
      </dgm:t>
    </dgm:pt>
    <dgm:pt modelId="{60C458A9-EDD6-EE40-B8DD-75CAEB2896C8}" type="sibTrans" cxnId="{5E8D0CCC-A020-D747-A45B-7602D8468A0E}">
      <dgm:prSet/>
      <dgm:spPr/>
      <dgm:t>
        <a:bodyPr/>
        <a:lstStyle/>
        <a:p>
          <a:endParaRPr lang="en-US"/>
        </a:p>
      </dgm:t>
    </dgm:pt>
    <dgm:pt modelId="{8CBA7956-28D6-4D43-924C-B57FFB62D617}" type="parTrans" cxnId="{5E8D0CCC-A020-D747-A45B-7602D8468A0E}">
      <dgm:prSet/>
      <dgm:spPr/>
      <dgm:t>
        <a:bodyPr/>
        <a:lstStyle/>
        <a:p>
          <a:endParaRPr lang="en-US"/>
        </a:p>
      </dgm:t>
    </dgm:pt>
    <dgm:pt modelId="{1B1F5330-5158-334B-A5CF-87D662874BFD}">
      <dgm:prSet phldrT="[Text]"/>
      <dgm:spPr>
        <a:noFill/>
        <a:effectLst/>
      </dgm:spPr>
      <dgm:t>
        <a:bodyPr/>
        <a:lstStyle/>
        <a:p>
          <a:endParaRPr lang="en-US" dirty="0"/>
        </a:p>
      </dgm:t>
    </dgm:pt>
    <dgm:pt modelId="{DEE75442-FE3D-AF43-A03C-6A30C26D8C7C}" type="sibTrans" cxnId="{FFFF63EC-0076-DA4C-B309-3D16ABBBA574}">
      <dgm:prSet/>
      <dgm:spPr/>
      <dgm:t>
        <a:bodyPr/>
        <a:lstStyle/>
        <a:p>
          <a:endParaRPr lang="en-US"/>
        </a:p>
      </dgm:t>
    </dgm:pt>
    <dgm:pt modelId="{772287F4-764A-8149-992E-04F730629CF1}" type="parTrans" cxnId="{FFFF63EC-0076-DA4C-B309-3D16ABBBA574}">
      <dgm:prSet/>
      <dgm:spPr/>
      <dgm:t>
        <a:bodyPr/>
        <a:lstStyle/>
        <a:p>
          <a:endParaRPr lang="en-US"/>
        </a:p>
      </dgm:t>
    </dgm:pt>
    <dgm:pt modelId="{EFA68ED0-9F08-1842-A8A3-19A00FEF2C27}">
      <dgm:prSet phldrT="[Text]"/>
      <dgm:spPr/>
      <dgm:t>
        <a:bodyPr/>
        <a:lstStyle/>
        <a:p>
          <a:r>
            <a:rPr lang="en-US" dirty="0" smtClean="0">
              <a:solidFill>
                <a:schemeClr val="tx1"/>
              </a:solidFill>
            </a:rPr>
            <a:t>Platforms &amp; MOOCs </a:t>
          </a:r>
          <a:endParaRPr lang="en-US" dirty="0">
            <a:solidFill>
              <a:schemeClr val="tx1"/>
            </a:solidFill>
          </a:endParaRPr>
        </a:p>
      </dgm:t>
    </dgm:pt>
    <dgm:pt modelId="{4EF19333-34AF-A842-AAA7-30E4D23E455B}" type="sibTrans" cxnId="{B9A86BBB-5C8A-A74A-B94C-59DED22F7267}">
      <dgm:prSet/>
      <dgm:spPr/>
      <dgm:t>
        <a:bodyPr/>
        <a:lstStyle/>
        <a:p>
          <a:endParaRPr lang="en-US"/>
        </a:p>
      </dgm:t>
    </dgm:pt>
    <dgm:pt modelId="{896EA4EC-A583-7341-95A9-7C51C7CC309B}" type="parTrans" cxnId="{B9A86BBB-5C8A-A74A-B94C-59DED22F7267}">
      <dgm:prSet/>
      <dgm:spPr>
        <a:ln>
          <a:solidFill>
            <a:schemeClr val="tx1"/>
          </a:solidFill>
        </a:ln>
      </dgm:spPr>
      <dgm:t>
        <a:bodyPr/>
        <a:lstStyle/>
        <a:p>
          <a:endParaRPr lang="en-US"/>
        </a:p>
      </dgm:t>
    </dgm:pt>
    <dgm:pt modelId="{762718FF-D680-4F44-96E1-349872994D9F}">
      <dgm:prSet phldrT="[Text]"/>
      <dgm:spPr/>
      <dgm:t>
        <a:bodyPr/>
        <a:lstStyle/>
        <a:p>
          <a:r>
            <a:rPr lang="en-US" dirty="0" smtClean="0">
              <a:solidFill>
                <a:schemeClr val="tx1"/>
              </a:solidFill>
            </a:rPr>
            <a:t>Expansion of Distance Ed</a:t>
          </a:r>
          <a:endParaRPr lang="en-US" dirty="0">
            <a:solidFill>
              <a:schemeClr val="tx1"/>
            </a:solidFill>
          </a:endParaRPr>
        </a:p>
      </dgm:t>
    </dgm:pt>
    <dgm:pt modelId="{8CEE8AFF-F791-2140-BD56-3DCB20498AE5}" type="sibTrans" cxnId="{8AC69274-213C-0044-B6AA-2BD3845C9EF3}">
      <dgm:prSet/>
      <dgm:spPr/>
      <dgm:t>
        <a:bodyPr/>
        <a:lstStyle/>
        <a:p>
          <a:endParaRPr lang="en-US"/>
        </a:p>
      </dgm:t>
    </dgm:pt>
    <dgm:pt modelId="{685D8D1A-E258-4348-86FC-33AA155A2353}" type="parTrans" cxnId="{8AC69274-213C-0044-B6AA-2BD3845C9EF3}">
      <dgm:prSet/>
      <dgm:spPr>
        <a:ln>
          <a:solidFill>
            <a:schemeClr val="tx1"/>
          </a:solidFill>
        </a:ln>
      </dgm:spPr>
      <dgm:t>
        <a:bodyPr/>
        <a:lstStyle/>
        <a:p>
          <a:endParaRPr lang="en-US"/>
        </a:p>
      </dgm:t>
    </dgm:pt>
    <dgm:pt modelId="{93134ED9-3D4F-944A-BFC8-3EED2CE57F36}">
      <dgm:prSet phldrT="[Text]"/>
      <dgm:spPr/>
      <dgm:t>
        <a:bodyPr/>
        <a:lstStyle/>
        <a:p>
          <a:r>
            <a:rPr lang="en-US" dirty="0" smtClean="0">
              <a:solidFill>
                <a:schemeClr val="tx1"/>
              </a:solidFill>
            </a:rPr>
            <a:t>Bay Area</a:t>
          </a:r>
          <a:endParaRPr lang="en-US" dirty="0">
            <a:solidFill>
              <a:schemeClr val="tx1"/>
            </a:solidFill>
          </a:endParaRPr>
        </a:p>
      </dgm:t>
    </dgm:pt>
    <dgm:pt modelId="{34B1521F-2CB8-D748-A77D-C6A55093FB78}" type="sibTrans" cxnId="{F9CE08AB-EB74-E24A-933B-885C41A47BAA}">
      <dgm:prSet/>
      <dgm:spPr/>
      <dgm:t>
        <a:bodyPr/>
        <a:lstStyle/>
        <a:p>
          <a:endParaRPr lang="en-US"/>
        </a:p>
      </dgm:t>
    </dgm:pt>
    <dgm:pt modelId="{140C18FF-2BDA-004B-ABBA-7DAFD34C5017}" type="parTrans" cxnId="{F9CE08AB-EB74-E24A-933B-885C41A47BAA}">
      <dgm:prSet/>
      <dgm:spPr>
        <a:ln>
          <a:solidFill>
            <a:schemeClr val="tx1"/>
          </a:solidFill>
        </a:ln>
      </dgm:spPr>
      <dgm:t>
        <a:bodyPr/>
        <a:lstStyle/>
        <a:p>
          <a:endParaRPr lang="en-US"/>
        </a:p>
      </dgm:t>
    </dgm:pt>
    <dgm:pt modelId="{4F4F5848-ABE2-C24A-B381-28BA2AD8D575}">
      <dgm:prSet phldrT="[Text]"/>
      <dgm:spPr/>
      <dgm:t>
        <a:bodyPr/>
        <a:lstStyle/>
        <a:p>
          <a:r>
            <a:rPr lang="en-US" dirty="0" smtClean="0">
              <a:solidFill>
                <a:schemeClr val="tx1"/>
              </a:solidFill>
            </a:rPr>
            <a:t>Cambridge</a:t>
          </a:r>
          <a:endParaRPr lang="en-US" dirty="0">
            <a:solidFill>
              <a:schemeClr val="tx1"/>
            </a:solidFill>
          </a:endParaRPr>
        </a:p>
      </dgm:t>
    </dgm:pt>
    <dgm:pt modelId="{F23DFE87-D22C-3F43-8479-7DEBA9E90D85}" type="sibTrans" cxnId="{13154286-43B4-7245-A50E-3E72E3230826}">
      <dgm:prSet/>
      <dgm:spPr/>
      <dgm:t>
        <a:bodyPr/>
        <a:lstStyle/>
        <a:p>
          <a:endParaRPr lang="en-US"/>
        </a:p>
      </dgm:t>
    </dgm:pt>
    <dgm:pt modelId="{D35685B9-3BB9-F845-8A68-3B5CA37FE857}" type="parTrans" cxnId="{13154286-43B4-7245-A50E-3E72E3230826}">
      <dgm:prSet/>
      <dgm:spPr>
        <a:ln>
          <a:solidFill>
            <a:schemeClr val="tx1"/>
          </a:solidFill>
        </a:ln>
      </dgm:spPr>
      <dgm:t>
        <a:bodyPr/>
        <a:lstStyle/>
        <a:p>
          <a:endParaRPr lang="en-US"/>
        </a:p>
      </dgm:t>
    </dgm:pt>
    <dgm:pt modelId="{EF37FA84-C5AD-5346-B898-0B146EF29754}" type="pres">
      <dgm:prSet presAssocID="{CF707CD9-E926-2240-8392-DF3CE5C300FA}" presName="mainComposite" presStyleCnt="0">
        <dgm:presLayoutVars>
          <dgm:chPref val="1"/>
          <dgm:dir/>
          <dgm:animOne val="branch"/>
          <dgm:animLvl val="lvl"/>
          <dgm:resizeHandles val="exact"/>
        </dgm:presLayoutVars>
      </dgm:prSet>
      <dgm:spPr/>
      <dgm:t>
        <a:bodyPr/>
        <a:lstStyle/>
        <a:p>
          <a:endParaRPr lang="en-US"/>
        </a:p>
      </dgm:t>
    </dgm:pt>
    <dgm:pt modelId="{F2156939-AD57-F74E-9D04-1EF23EE6C304}" type="pres">
      <dgm:prSet presAssocID="{CF707CD9-E926-2240-8392-DF3CE5C300FA}" presName="hierFlow" presStyleCnt="0"/>
      <dgm:spPr/>
    </dgm:pt>
    <dgm:pt modelId="{36D45813-768D-E841-BF01-1E5F360CD1AE}" type="pres">
      <dgm:prSet presAssocID="{CF707CD9-E926-2240-8392-DF3CE5C300FA}" presName="firstBuf" presStyleCnt="0"/>
      <dgm:spPr/>
    </dgm:pt>
    <dgm:pt modelId="{2A35D040-10A0-ED46-B76A-D64D8288A3A9}" type="pres">
      <dgm:prSet presAssocID="{CF707CD9-E926-2240-8392-DF3CE5C300FA}" presName="hierChild1" presStyleCnt="0">
        <dgm:presLayoutVars>
          <dgm:chPref val="1"/>
          <dgm:animOne val="branch"/>
          <dgm:animLvl val="lvl"/>
        </dgm:presLayoutVars>
      </dgm:prSet>
      <dgm:spPr/>
    </dgm:pt>
    <dgm:pt modelId="{67B9CDC1-7611-9D48-B927-BBA2ABBB0392}" type="pres">
      <dgm:prSet presAssocID="{7C927347-F2F9-E548-95E5-60C15836BA9D}" presName="Name14" presStyleCnt="0"/>
      <dgm:spPr/>
    </dgm:pt>
    <dgm:pt modelId="{AB7BDA3B-0674-6245-9E1F-90B628BA1486}" type="pres">
      <dgm:prSet presAssocID="{7C927347-F2F9-E548-95E5-60C15836BA9D}" presName="level1Shape" presStyleLbl="node0" presStyleIdx="0" presStyleCnt="1">
        <dgm:presLayoutVars>
          <dgm:chPref val="3"/>
        </dgm:presLayoutVars>
      </dgm:prSet>
      <dgm:spPr/>
      <dgm:t>
        <a:bodyPr/>
        <a:lstStyle/>
        <a:p>
          <a:endParaRPr lang="en-US"/>
        </a:p>
      </dgm:t>
    </dgm:pt>
    <dgm:pt modelId="{E5586D2E-310D-764C-8756-8F4041844F22}" type="pres">
      <dgm:prSet presAssocID="{7C927347-F2F9-E548-95E5-60C15836BA9D}" presName="hierChild2" presStyleCnt="0"/>
      <dgm:spPr/>
    </dgm:pt>
    <dgm:pt modelId="{B392CADB-E88A-AA46-87D7-B236A9C6F6BA}" type="pres">
      <dgm:prSet presAssocID="{685D8D1A-E258-4348-86FC-33AA155A2353}" presName="Name19" presStyleLbl="parChTrans1D2" presStyleIdx="0" presStyleCnt="2"/>
      <dgm:spPr/>
      <dgm:t>
        <a:bodyPr/>
        <a:lstStyle/>
        <a:p>
          <a:endParaRPr lang="en-US"/>
        </a:p>
      </dgm:t>
    </dgm:pt>
    <dgm:pt modelId="{A878CC73-EA9F-2247-A796-74836AF82D6D}" type="pres">
      <dgm:prSet presAssocID="{762718FF-D680-4F44-96E1-349872994D9F}" presName="Name21" presStyleCnt="0"/>
      <dgm:spPr/>
    </dgm:pt>
    <dgm:pt modelId="{E915E22D-8DE7-9245-8294-3A329E91C96B}" type="pres">
      <dgm:prSet presAssocID="{762718FF-D680-4F44-96E1-349872994D9F}" presName="level2Shape" presStyleLbl="node2" presStyleIdx="0" presStyleCnt="2" custLinFactNeighborX="-23608"/>
      <dgm:spPr/>
      <dgm:t>
        <a:bodyPr/>
        <a:lstStyle/>
        <a:p>
          <a:endParaRPr lang="en-US"/>
        </a:p>
      </dgm:t>
    </dgm:pt>
    <dgm:pt modelId="{475D6F6D-401F-A344-972A-59100A5BCE3E}" type="pres">
      <dgm:prSet presAssocID="{762718FF-D680-4F44-96E1-349872994D9F}" presName="hierChild3" presStyleCnt="0"/>
      <dgm:spPr/>
    </dgm:pt>
    <dgm:pt modelId="{2A015804-E158-9147-B9D7-D970C33045C7}" type="pres">
      <dgm:prSet presAssocID="{896EA4EC-A583-7341-95A9-7C51C7CC309B}" presName="Name19" presStyleLbl="parChTrans1D2" presStyleIdx="1" presStyleCnt="2"/>
      <dgm:spPr/>
      <dgm:t>
        <a:bodyPr/>
        <a:lstStyle/>
        <a:p>
          <a:endParaRPr lang="en-US"/>
        </a:p>
      </dgm:t>
    </dgm:pt>
    <dgm:pt modelId="{1F6452F3-8F7B-9D4B-B8BA-D544D6B800F4}" type="pres">
      <dgm:prSet presAssocID="{EFA68ED0-9F08-1842-A8A3-19A00FEF2C27}" presName="Name21" presStyleCnt="0"/>
      <dgm:spPr/>
    </dgm:pt>
    <dgm:pt modelId="{A78A1359-28FB-3E40-8514-CDD6449FB87B}" type="pres">
      <dgm:prSet presAssocID="{EFA68ED0-9F08-1842-A8A3-19A00FEF2C27}" presName="level2Shape" presStyleLbl="node2" presStyleIdx="1" presStyleCnt="2" custLinFactNeighborX="24516"/>
      <dgm:spPr/>
      <dgm:t>
        <a:bodyPr/>
        <a:lstStyle/>
        <a:p>
          <a:endParaRPr lang="en-US"/>
        </a:p>
      </dgm:t>
    </dgm:pt>
    <dgm:pt modelId="{42B26121-73DD-4C4C-A68C-E07F0D070297}" type="pres">
      <dgm:prSet presAssocID="{EFA68ED0-9F08-1842-A8A3-19A00FEF2C27}" presName="hierChild3" presStyleCnt="0"/>
      <dgm:spPr/>
    </dgm:pt>
    <dgm:pt modelId="{514CAA82-5CFC-8B4C-8F8F-DC4B75759274}" type="pres">
      <dgm:prSet presAssocID="{D35685B9-3BB9-F845-8A68-3B5CA37FE857}" presName="Name19" presStyleLbl="parChTrans1D3" presStyleIdx="0" presStyleCnt="2"/>
      <dgm:spPr/>
      <dgm:t>
        <a:bodyPr/>
        <a:lstStyle/>
        <a:p>
          <a:endParaRPr lang="en-US"/>
        </a:p>
      </dgm:t>
    </dgm:pt>
    <dgm:pt modelId="{2B3369B7-3055-BA4D-9511-7240CF16DC6C}" type="pres">
      <dgm:prSet presAssocID="{4F4F5848-ABE2-C24A-B381-28BA2AD8D575}" presName="Name21" presStyleCnt="0"/>
      <dgm:spPr/>
    </dgm:pt>
    <dgm:pt modelId="{20D21596-72C8-2749-B542-D9B30649870B}" type="pres">
      <dgm:prSet presAssocID="{4F4F5848-ABE2-C24A-B381-28BA2AD8D575}" presName="level2Shape" presStyleLbl="node3" presStyleIdx="0" presStyleCnt="2" custLinFactNeighborX="37228"/>
      <dgm:spPr/>
      <dgm:t>
        <a:bodyPr/>
        <a:lstStyle/>
        <a:p>
          <a:endParaRPr lang="en-US"/>
        </a:p>
      </dgm:t>
    </dgm:pt>
    <dgm:pt modelId="{BC33EB7A-68AE-FC49-949B-3AE0C9BB47AF}" type="pres">
      <dgm:prSet presAssocID="{4F4F5848-ABE2-C24A-B381-28BA2AD8D575}" presName="hierChild3" presStyleCnt="0"/>
      <dgm:spPr/>
    </dgm:pt>
    <dgm:pt modelId="{AC495C93-435A-B143-8D93-0FCF2FF19E80}" type="pres">
      <dgm:prSet presAssocID="{140C18FF-2BDA-004B-ABBA-7DAFD34C5017}" presName="Name19" presStyleLbl="parChTrans1D3" presStyleIdx="1" presStyleCnt="2"/>
      <dgm:spPr/>
      <dgm:t>
        <a:bodyPr/>
        <a:lstStyle/>
        <a:p>
          <a:endParaRPr lang="en-US"/>
        </a:p>
      </dgm:t>
    </dgm:pt>
    <dgm:pt modelId="{3F9DFAD1-5B4D-3149-8815-6C6A18B41693}" type="pres">
      <dgm:prSet presAssocID="{93134ED9-3D4F-944A-BFC8-3EED2CE57F36}" presName="Name21" presStyleCnt="0"/>
      <dgm:spPr/>
    </dgm:pt>
    <dgm:pt modelId="{E716B38C-B866-CF49-AEBB-A019953EA8FE}" type="pres">
      <dgm:prSet presAssocID="{93134ED9-3D4F-944A-BFC8-3EED2CE57F36}" presName="level2Shape" presStyleLbl="node3" presStyleIdx="1" presStyleCnt="2" custLinFactNeighborX="15436"/>
      <dgm:spPr/>
      <dgm:t>
        <a:bodyPr/>
        <a:lstStyle/>
        <a:p>
          <a:endParaRPr lang="en-US"/>
        </a:p>
      </dgm:t>
    </dgm:pt>
    <dgm:pt modelId="{F1382B39-3F9E-EA41-BCBC-6B774AF2672C}" type="pres">
      <dgm:prSet presAssocID="{93134ED9-3D4F-944A-BFC8-3EED2CE57F36}" presName="hierChild3" presStyleCnt="0"/>
      <dgm:spPr/>
    </dgm:pt>
    <dgm:pt modelId="{D31AA798-F258-D04D-B495-91569BF9604A}" type="pres">
      <dgm:prSet presAssocID="{CF707CD9-E926-2240-8392-DF3CE5C300FA}" presName="bgShapesFlow" presStyleCnt="0"/>
      <dgm:spPr/>
    </dgm:pt>
    <dgm:pt modelId="{14304555-5B10-3340-BE14-0693C2C646DB}" type="pres">
      <dgm:prSet presAssocID="{1B1F5330-5158-334B-A5CF-87D662874BFD}" presName="rectComp" presStyleCnt="0"/>
      <dgm:spPr/>
    </dgm:pt>
    <dgm:pt modelId="{DAB64132-40BF-104E-A7C4-6F19610795E0}" type="pres">
      <dgm:prSet presAssocID="{1B1F5330-5158-334B-A5CF-87D662874BFD}" presName="bgRect" presStyleLbl="bgShp" presStyleIdx="0" presStyleCnt="3"/>
      <dgm:spPr/>
      <dgm:t>
        <a:bodyPr/>
        <a:lstStyle/>
        <a:p>
          <a:endParaRPr lang="en-US"/>
        </a:p>
      </dgm:t>
    </dgm:pt>
    <dgm:pt modelId="{56E6F1FA-1726-0049-AEB7-ED75DE98DE54}" type="pres">
      <dgm:prSet presAssocID="{1B1F5330-5158-334B-A5CF-87D662874BFD}" presName="bgRectTx" presStyleLbl="bgShp" presStyleIdx="0" presStyleCnt="3">
        <dgm:presLayoutVars>
          <dgm:bulletEnabled val="1"/>
        </dgm:presLayoutVars>
      </dgm:prSet>
      <dgm:spPr/>
      <dgm:t>
        <a:bodyPr/>
        <a:lstStyle/>
        <a:p>
          <a:endParaRPr lang="en-US"/>
        </a:p>
      </dgm:t>
    </dgm:pt>
    <dgm:pt modelId="{F698DA30-0BE2-F449-99CF-B85CE2726E91}" type="pres">
      <dgm:prSet presAssocID="{1B1F5330-5158-334B-A5CF-87D662874BFD}" presName="spComp" presStyleCnt="0"/>
      <dgm:spPr/>
    </dgm:pt>
    <dgm:pt modelId="{BFB711A8-012A-4F4F-B884-816A1096E8D4}" type="pres">
      <dgm:prSet presAssocID="{1B1F5330-5158-334B-A5CF-87D662874BFD}" presName="vSp" presStyleCnt="0"/>
      <dgm:spPr/>
    </dgm:pt>
    <dgm:pt modelId="{0F9E61E2-DBF4-374E-8E2D-306864150551}" type="pres">
      <dgm:prSet presAssocID="{66343416-CF6D-834C-B94B-726B23626E11}" presName="rectComp" presStyleCnt="0"/>
      <dgm:spPr/>
    </dgm:pt>
    <dgm:pt modelId="{138F16D1-EE62-B540-8253-CADC58C85153}" type="pres">
      <dgm:prSet presAssocID="{66343416-CF6D-834C-B94B-726B23626E11}" presName="bgRect" presStyleLbl="bgShp" presStyleIdx="1" presStyleCnt="3"/>
      <dgm:spPr/>
      <dgm:t>
        <a:bodyPr/>
        <a:lstStyle/>
        <a:p>
          <a:endParaRPr lang="en-US"/>
        </a:p>
      </dgm:t>
    </dgm:pt>
    <dgm:pt modelId="{A5E9E31E-3140-724E-9D30-1ABC611B76E9}" type="pres">
      <dgm:prSet presAssocID="{66343416-CF6D-834C-B94B-726B23626E11}" presName="bgRectTx" presStyleLbl="bgShp" presStyleIdx="1" presStyleCnt="3">
        <dgm:presLayoutVars>
          <dgm:bulletEnabled val="1"/>
        </dgm:presLayoutVars>
      </dgm:prSet>
      <dgm:spPr/>
      <dgm:t>
        <a:bodyPr/>
        <a:lstStyle/>
        <a:p>
          <a:endParaRPr lang="en-US"/>
        </a:p>
      </dgm:t>
    </dgm:pt>
    <dgm:pt modelId="{FF346A24-D460-6C45-A58C-DD5343238C03}" type="pres">
      <dgm:prSet presAssocID="{66343416-CF6D-834C-B94B-726B23626E11}" presName="spComp" presStyleCnt="0"/>
      <dgm:spPr/>
    </dgm:pt>
    <dgm:pt modelId="{26DE00D4-A102-FC43-90A0-03CE0140007C}" type="pres">
      <dgm:prSet presAssocID="{66343416-CF6D-834C-B94B-726B23626E11}" presName="vSp" presStyleCnt="0"/>
      <dgm:spPr/>
    </dgm:pt>
    <dgm:pt modelId="{9570A685-946D-B343-BEE3-07BE95335639}" type="pres">
      <dgm:prSet presAssocID="{4ECCCBF3-3487-CB4B-AFE5-C49D6D5641E1}" presName="rectComp" presStyleCnt="0"/>
      <dgm:spPr/>
    </dgm:pt>
    <dgm:pt modelId="{CD68BFA8-FD25-8046-817D-8FA022AC4341}" type="pres">
      <dgm:prSet presAssocID="{4ECCCBF3-3487-CB4B-AFE5-C49D6D5641E1}" presName="bgRect" presStyleLbl="bgShp" presStyleIdx="2" presStyleCnt="3"/>
      <dgm:spPr/>
      <dgm:t>
        <a:bodyPr/>
        <a:lstStyle/>
        <a:p>
          <a:endParaRPr lang="en-US"/>
        </a:p>
      </dgm:t>
    </dgm:pt>
    <dgm:pt modelId="{5AE80F88-D4D5-3149-B175-4E2CC1EF72DB}" type="pres">
      <dgm:prSet presAssocID="{4ECCCBF3-3487-CB4B-AFE5-C49D6D5641E1}" presName="bgRectTx" presStyleLbl="bgShp" presStyleIdx="2" presStyleCnt="3">
        <dgm:presLayoutVars>
          <dgm:bulletEnabled val="1"/>
        </dgm:presLayoutVars>
      </dgm:prSet>
      <dgm:spPr/>
      <dgm:t>
        <a:bodyPr/>
        <a:lstStyle/>
        <a:p>
          <a:endParaRPr lang="en-US"/>
        </a:p>
      </dgm:t>
    </dgm:pt>
  </dgm:ptLst>
  <dgm:cxnLst>
    <dgm:cxn modelId="{C704BFB8-A674-FC4E-9BF1-10B90DAB3805}" type="presOf" srcId="{762718FF-D680-4F44-96E1-349872994D9F}" destId="{E915E22D-8DE7-9245-8294-3A329E91C96B}" srcOrd="0" destOrd="0" presId="urn:microsoft.com/office/officeart/2005/8/layout/hierarchy6"/>
    <dgm:cxn modelId="{36FFDA9A-52F4-BA48-BE70-CF5A2B856E91}" type="presOf" srcId="{66343416-CF6D-834C-B94B-726B23626E11}" destId="{A5E9E31E-3140-724E-9D30-1ABC611B76E9}" srcOrd="1" destOrd="0" presId="urn:microsoft.com/office/officeart/2005/8/layout/hierarchy6"/>
    <dgm:cxn modelId="{3EBD6679-F7C2-8443-8DBB-4975690AAC28}" type="presOf" srcId="{685D8D1A-E258-4348-86FC-33AA155A2353}" destId="{B392CADB-E88A-AA46-87D7-B236A9C6F6BA}" srcOrd="0" destOrd="0" presId="urn:microsoft.com/office/officeart/2005/8/layout/hierarchy6"/>
    <dgm:cxn modelId="{81EBAC75-4B54-F74F-A2A1-4E8631A4CBFF}" type="presOf" srcId="{EFA68ED0-9F08-1842-A8A3-19A00FEF2C27}" destId="{A78A1359-28FB-3E40-8514-CDD6449FB87B}" srcOrd="0" destOrd="0" presId="urn:microsoft.com/office/officeart/2005/8/layout/hierarchy6"/>
    <dgm:cxn modelId="{5A5AD847-2AF6-334C-AF18-E602E5D9F8E1}" type="presOf" srcId="{CF707CD9-E926-2240-8392-DF3CE5C300FA}" destId="{EF37FA84-C5AD-5346-B898-0B146EF29754}" srcOrd="0" destOrd="0" presId="urn:microsoft.com/office/officeart/2005/8/layout/hierarchy6"/>
    <dgm:cxn modelId="{8AC69274-213C-0044-B6AA-2BD3845C9EF3}" srcId="{7C927347-F2F9-E548-95E5-60C15836BA9D}" destId="{762718FF-D680-4F44-96E1-349872994D9F}" srcOrd="0" destOrd="0" parTransId="{685D8D1A-E258-4348-86FC-33AA155A2353}" sibTransId="{8CEE8AFF-F791-2140-BD56-3DCB20498AE5}"/>
    <dgm:cxn modelId="{9FF9154D-1328-5045-A8CA-DF94C0CD292F}" type="presOf" srcId="{66343416-CF6D-834C-B94B-726B23626E11}" destId="{138F16D1-EE62-B540-8253-CADC58C85153}" srcOrd="0" destOrd="0" presId="urn:microsoft.com/office/officeart/2005/8/layout/hierarchy6"/>
    <dgm:cxn modelId="{13154286-43B4-7245-A50E-3E72E3230826}" srcId="{EFA68ED0-9F08-1842-A8A3-19A00FEF2C27}" destId="{4F4F5848-ABE2-C24A-B381-28BA2AD8D575}" srcOrd="0" destOrd="0" parTransId="{D35685B9-3BB9-F845-8A68-3B5CA37FE857}" sibTransId="{F23DFE87-D22C-3F43-8479-7DEBA9E90D85}"/>
    <dgm:cxn modelId="{7FE22FB8-3BAC-E74E-BDDA-3ECD2D210F7F}" type="presOf" srcId="{896EA4EC-A583-7341-95A9-7C51C7CC309B}" destId="{2A015804-E158-9147-B9D7-D970C33045C7}" srcOrd="0" destOrd="0" presId="urn:microsoft.com/office/officeart/2005/8/layout/hierarchy6"/>
    <dgm:cxn modelId="{D11216B4-4DF5-6E4C-9AF1-95741E94BCC7}" type="presOf" srcId="{1B1F5330-5158-334B-A5CF-87D662874BFD}" destId="{DAB64132-40BF-104E-A7C4-6F19610795E0}" srcOrd="0" destOrd="0" presId="urn:microsoft.com/office/officeart/2005/8/layout/hierarchy6"/>
    <dgm:cxn modelId="{FFFF63EC-0076-DA4C-B309-3D16ABBBA574}" srcId="{CF707CD9-E926-2240-8392-DF3CE5C300FA}" destId="{1B1F5330-5158-334B-A5CF-87D662874BFD}" srcOrd="1" destOrd="0" parTransId="{772287F4-764A-8149-992E-04F730629CF1}" sibTransId="{DEE75442-FE3D-AF43-A03C-6A30C26D8C7C}"/>
    <dgm:cxn modelId="{F9CE08AB-EB74-E24A-933B-885C41A47BAA}" srcId="{EFA68ED0-9F08-1842-A8A3-19A00FEF2C27}" destId="{93134ED9-3D4F-944A-BFC8-3EED2CE57F36}" srcOrd="1" destOrd="0" parTransId="{140C18FF-2BDA-004B-ABBA-7DAFD34C5017}" sibTransId="{34B1521F-2CB8-D748-A77D-C6A55093FB78}"/>
    <dgm:cxn modelId="{46662215-ED15-F74F-80A5-E9DDC2276574}" type="presOf" srcId="{4ECCCBF3-3487-CB4B-AFE5-C49D6D5641E1}" destId="{5AE80F88-D4D5-3149-B175-4E2CC1EF72DB}" srcOrd="1" destOrd="0" presId="urn:microsoft.com/office/officeart/2005/8/layout/hierarchy6"/>
    <dgm:cxn modelId="{23494355-BBD2-234F-A928-C6281DEF1B04}" srcId="{CF707CD9-E926-2240-8392-DF3CE5C300FA}" destId="{7C927347-F2F9-E548-95E5-60C15836BA9D}" srcOrd="0" destOrd="0" parTransId="{547A1FCA-6BAE-6B4B-9BB4-3E7CF4F2B2E6}" sibTransId="{4381522D-F1D1-7145-AF4D-503121DC0767}"/>
    <dgm:cxn modelId="{7B15AD5D-C1D2-6B46-A6AF-F47463DAAC2E}" type="presOf" srcId="{140C18FF-2BDA-004B-ABBA-7DAFD34C5017}" destId="{AC495C93-435A-B143-8D93-0FCF2FF19E80}" srcOrd="0" destOrd="0" presId="urn:microsoft.com/office/officeart/2005/8/layout/hierarchy6"/>
    <dgm:cxn modelId="{DFF25AB7-0C94-7348-B07A-75DFF3DE6AF0}" type="presOf" srcId="{D35685B9-3BB9-F845-8A68-3B5CA37FE857}" destId="{514CAA82-5CFC-8B4C-8F8F-DC4B75759274}" srcOrd="0" destOrd="0" presId="urn:microsoft.com/office/officeart/2005/8/layout/hierarchy6"/>
    <dgm:cxn modelId="{98CEC4CE-43A0-A843-A3DD-74D6139EB4E7}" type="presOf" srcId="{93134ED9-3D4F-944A-BFC8-3EED2CE57F36}" destId="{E716B38C-B866-CF49-AEBB-A019953EA8FE}" srcOrd="0" destOrd="0" presId="urn:microsoft.com/office/officeart/2005/8/layout/hierarchy6"/>
    <dgm:cxn modelId="{B9A86BBB-5C8A-A74A-B94C-59DED22F7267}" srcId="{7C927347-F2F9-E548-95E5-60C15836BA9D}" destId="{EFA68ED0-9F08-1842-A8A3-19A00FEF2C27}" srcOrd="1" destOrd="0" parTransId="{896EA4EC-A583-7341-95A9-7C51C7CC309B}" sibTransId="{4EF19333-34AF-A842-AAA7-30E4D23E455B}"/>
    <dgm:cxn modelId="{61B65FE7-85E7-994B-A770-826969995636}" type="presOf" srcId="{4ECCCBF3-3487-CB4B-AFE5-C49D6D5641E1}" destId="{CD68BFA8-FD25-8046-817D-8FA022AC4341}" srcOrd="0" destOrd="0" presId="urn:microsoft.com/office/officeart/2005/8/layout/hierarchy6"/>
    <dgm:cxn modelId="{A8E8E8EC-31D7-9A49-A385-CFB6EB8FEFE4}" type="presOf" srcId="{7C927347-F2F9-E548-95E5-60C15836BA9D}" destId="{AB7BDA3B-0674-6245-9E1F-90B628BA1486}" srcOrd="0" destOrd="0" presId="urn:microsoft.com/office/officeart/2005/8/layout/hierarchy6"/>
    <dgm:cxn modelId="{5E8D0CCC-A020-D747-A45B-7602D8468A0E}" srcId="{CF707CD9-E926-2240-8392-DF3CE5C300FA}" destId="{66343416-CF6D-834C-B94B-726B23626E11}" srcOrd="2" destOrd="0" parTransId="{8CBA7956-28D6-4D43-924C-B57FFB62D617}" sibTransId="{60C458A9-EDD6-EE40-B8DD-75CAEB2896C8}"/>
    <dgm:cxn modelId="{EAF3D684-3549-214B-AA3A-102E82E6C53E}" type="presOf" srcId="{1B1F5330-5158-334B-A5CF-87D662874BFD}" destId="{56E6F1FA-1726-0049-AEB7-ED75DE98DE54}" srcOrd="1" destOrd="0" presId="urn:microsoft.com/office/officeart/2005/8/layout/hierarchy6"/>
    <dgm:cxn modelId="{D85A597E-63D3-2743-BCEA-9674CE13E540}" type="presOf" srcId="{4F4F5848-ABE2-C24A-B381-28BA2AD8D575}" destId="{20D21596-72C8-2749-B542-D9B30649870B}" srcOrd="0" destOrd="0" presId="urn:microsoft.com/office/officeart/2005/8/layout/hierarchy6"/>
    <dgm:cxn modelId="{39DE7128-740A-4D42-B714-CB8D1292D7C2}" srcId="{CF707CD9-E926-2240-8392-DF3CE5C300FA}" destId="{4ECCCBF3-3487-CB4B-AFE5-C49D6D5641E1}" srcOrd="3" destOrd="0" parTransId="{78F9A518-96DC-C342-B9FB-CD1F6C220EEB}" sibTransId="{25460F5E-51B8-C142-B7DB-7EF53B335C50}"/>
    <dgm:cxn modelId="{13B207D2-6FB0-374F-BB9A-4DEDA05C2D05}" type="presParOf" srcId="{EF37FA84-C5AD-5346-B898-0B146EF29754}" destId="{F2156939-AD57-F74E-9D04-1EF23EE6C304}" srcOrd="0" destOrd="0" presId="urn:microsoft.com/office/officeart/2005/8/layout/hierarchy6"/>
    <dgm:cxn modelId="{87B594ED-04AC-E24B-89C6-8C94EA0025B7}" type="presParOf" srcId="{F2156939-AD57-F74E-9D04-1EF23EE6C304}" destId="{36D45813-768D-E841-BF01-1E5F360CD1AE}" srcOrd="0" destOrd="0" presId="urn:microsoft.com/office/officeart/2005/8/layout/hierarchy6"/>
    <dgm:cxn modelId="{193A40E7-A9A7-5045-AFBA-246F217CA8BD}" type="presParOf" srcId="{F2156939-AD57-F74E-9D04-1EF23EE6C304}" destId="{2A35D040-10A0-ED46-B76A-D64D8288A3A9}" srcOrd="1" destOrd="0" presId="urn:microsoft.com/office/officeart/2005/8/layout/hierarchy6"/>
    <dgm:cxn modelId="{38A2CAD2-CEEB-354E-86DF-29510CF6F95F}" type="presParOf" srcId="{2A35D040-10A0-ED46-B76A-D64D8288A3A9}" destId="{67B9CDC1-7611-9D48-B927-BBA2ABBB0392}" srcOrd="0" destOrd="0" presId="urn:microsoft.com/office/officeart/2005/8/layout/hierarchy6"/>
    <dgm:cxn modelId="{DB9DC2FE-EAB3-0343-AAB6-325D202FA721}" type="presParOf" srcId="{67B9CDC1-7611-9D48-B927-BBA2ABBB0392}" destId="{AB7BDA3B-0674-6245-9E1F-90B628BA1486}" srcOrd="0" destOrd="0" presId="urn:microsoft.com/office/officeart/2005/8/layout/hierarchy6"/>
    <dgm:cxn modelId="{4CD844E0-3940-C548-BA86-0055DBC940D2}" type="presParOf" srcId="{67B9CDC1-7611-9D48-B927-BBA2ABBB0392}" destId="{E5586D2E-310D-764C-8756-8F4041844F22}" srcOrd="1" destOrd="0" presId="urn:microsoft.com/office/officeart/2005/8/layout/hierarchy6"/>
    <dgm:cxn modelId="{BF5D2831-2076-8643-94A4-15083B3196CE}" type="presParOf" srcId="{E5586D2E-310D-764C-8756-8F4041844F22}" destId="{B392CADB-E88A-AA46-87D7-B236A9C6F6BA}" srcOrd="0" destOrd="0" presId="urn:microsoft.com/office/officeart/2005/8/layout/hierarchy6"/>
    <dgm:cxn modelId="{3FCA58AC-2073-094D-9254-583383684D07}" type="presParOf" srcId="{E5586D2E-310D-764C-8756-8F4041844F22}" destId="{A878CC73-EA9F-2247-A796-74836AF82D6D}" srcOrd="1" destOrd="0" presId="urn:microsoft.com/office/officeart/2005/8/layout/hierarchy6"/>
    <dgm:cxn modelId="{2C934457-ED1C-4746-BCD0-C7CE5CFC7261}" type="presParOf" srcId="{A878CC73-EA9F-2247-A796-74836AF82D6D}" destId="{E915E22D-8DE7-9245-8294-3A329E91C96B}" srcOrd="0" destOrd="0" presId="urn:microsoft.com/office/officeart/2005/8/layout/hierarchy6"/>
    <dgm:cxn modelId="{BD83E328-83D7-134F-86FC-A4A8C38E1F45}" type="presParOf" srcId="{A878CC73-EA9F-2247-A796-74836AF82D6D}" destId="{475D6F6D-401F-A344-972A-59100A5BCE3E}" srcOrd="1" destOrd="0" presId="urn:microsoft.com/office/officeart/2005/8/layout/hierarchy6"/>
    <dgm:cxn modelId="{4070233B-E710-3547-BA83-8CCAE02A9C2A}" type="presParOf" srcId="{E5586D2E-310D-764C-8756-8F4041844F22}" destId="{2A015804-E158-9147-B9D7-D970C33045C7}" srcOrd="2" destOrd="0" presId="urn:microsoft.com/office/officeart/2005/8/layout/hierarchy6"/>
    <dgm:cxn modelId="{EB505329-A3DE-CE46-8773-334688F48AC7}" type="presParOf" srcId="{E5586D2E-310D-764C-8756-8F4041844F22}" destId="{1F6452F3-8F7B-9D4B-B8BA-D544D6B800F4}" srcOrd="3" destOrd="0" presId="urn:microsoft.com/office/officeart/2005/8/layout/hierarchy6"/>
    <dgm:cxn modelId="{74C6FBEF-1163-3D4B-881D-E032069DA8B9}" type="presParOf" srcId="{1F6452F3-8F7B-9D4B-B8BA-D544D6B800F4}" destId="{A78A1359-28FB-3E40-8514-CDD6449FB87B}" srcOrd="0" destOrd="0" presId="urn:microsoft.com/office/officeart/2005/8/layout/hierarchy6"/>
    <dgm:cxn modelId="{E4DDF2B9-0A55-D640-B2E8-A9CA22A7F5F7}" type="presParOf" srcId="{1F6452F3-8F7B-9D4B-B8BA-D544D6B800F4}" destId="{42B26121-73DD-4C4C-A68C-E07F0D070297}" srcOrd="1" destOrd="0" presId="urn:microsoft.com/office/officeart/2005/8/layout/hierarchy6"/>
    <dgm:cxn modelId="{C27A1510-F182-7F4B-BB89-A7F746C0C1F7}" type="presParOf" srcId="{42B26121-73DD-4C4C-A68C-E07F0D070297}" destId="{514CAA82-5CFC-8B4C-8F8F-DC4B75759274}" srcOrd="0" destOrd="0" presId="urn:microsoft.com/office/officeart/2005/8/layout/hierarchy6"/>
    <dgm:cxn modelId="{9B22C93E-377C-6B45-AD70-C40035CA2155}" type="presParOf" srcId="{42B26121-73DD-4C4C-A68C-E07F0D070297}" destId="{2B3369B7-3055-BA4D-9511-7240CF16DC6C}" srcOrd="1" destOrd="0" presId="urn:microsoft.com/office/officeart/2005/8/layout/hierarchy6"/>
    <dgm:cxn modelId="{D1C094D8-78E5-E748-BD4E-AE8308514429}" type="presParOf" srcId="{2B3369B7-3055-BA4D-9511-7240CF16DC6C}" destId="{20D21596-72C8-2749-B542-D9B30649870B}" srcOrd="0" destOrd="0" presId="urn:microsoft.com/office/officeart/2005/8/layout/hierarchy6"/>
    <dgm:cxn modelId="{8F036E40-8BF2-744C-968D-7EC48F7319C8}" type="presParOf" srcId="{2B3369B7-3055-BA4D-9511-7240CF16DC6C}" destId="{BC33EB7A-68AE-FC49-949B-3AE0C9BB47AF}" srcOrd="1" destOrd="0" presId="urn:microsoft.com/office/officeart/2005/8/layout/hierarchy6"/>
    <dgm:cxn modelId="{73C8AFF3-0003-1745-B66F-F936BD1D0579}" type="presParOf" srcId="{42B26121-73DD-4C4C-A68C-E07F0D070297}" destId="{AC495C93-435A-B143-8D93-0FCF2FF19E80}" srcOrd="2" destOrd="0" presId="urn:microsoft.com/office/officeart/2005/8/layout/hierarchy6"/>
    <dgm:cxn modelId="{6DB4CFA1-8106-5C4F-A231-D90348D51829}" type="presParOf" srcId="{42B26121-73DD-4C4C-A68C-E07F0D070297}" destId="{3F9DFAD1-5B4D-3149-8815-6C6A18B41693}" srcOrd="3" destOrd="0" presId="urn:microsoft.com/office/officeart/2005/8/layout/hierarchy6"/>
    <dgm:cxn modelId="{765D8682-C586-4D48-976A-D6419C648EA6}" type="presParOf" srcId="{3F9DFAD1-5B4D-3149-8815-6C6A18B41693}" destId="{E716B38C-B866-CF49-AEBB-A019953EA8FE}" srcOrd="0" destOrd="0" presId="urn:microsoft.com/office/officeart/2005/8/layout/hierarchy6"/>
    <dgm:cxn modelId="{9FFE3518-3FC6-4347-9D10-A58D4FD0EDC0}" type="presParOf" srcId="{3F9DFAD1-5B4D-3149-8815-6C6A18B41693}" destId="{F1382B39-3F9E-EA41-BCBC-6B774AF2672C}" srcOrd="1" destOrd="0" presId="urn:microsoft.com/office/officeart/2005/8/layout/hierarchy6"/>
    <dgm:cxn modelId="{618699AE-9B4C-8440-A6E0-FD9DCDFE0FF3}" type="presParOf" srcId="{EF37FA84-C5AD-5346-B898-0B146EF29754}" destId="{D31AA798-F258-D04D-B495-91569BF9604A}" srcOrd="1" destOrd="0" presId="urn:microsoft.com/office/officeart/2005/8/layout/hierarchy6"/>
    <dgm:cxn modelId="{53D239A5-537E-624D-9A63-7A5A79A5E193}" type="presParOf" srcId="{D31AA798-F258-D04D-B495-91569BF9604A}" destId="{14304555-5B10-3340-BE14-0693C2C646DB}" srcOrd="0" destOrd="0" presId="urn:microsoft.com/office/officeart/2005/8/layout/hierarchy6"/>
    <dgm:cxn modelId="{F40A4BC7-D9FD-7845-AA07-9E769B23B764}" type="presParOf" srcId="{14304555-5B10-3340-BE14-0693C2C646DB}" destId="{DAB64132-40BF-104E-A7C4-6F19610795E0}" srcOrd="0" destOrd="0" presId="urn:microsoft.com/office/officeart/2005/8/layout/hierarchy6"/>
    <dgm:cxn modelId="{09199211-9FC0-6B41-8030-CF5ED1915C45}" type="presParOf" srcId="{14304555-5B10-3340-BE14-0693C2C646DB}" destId="{56E6F1FA-1726-0049-AEB7-ED75DE98DE54}" srcOrd="1" destOrd="0" presId="urn:microsoft.com/office/officeart/2005/8/layout/hierarchy6"/>
    <dgm:cxn modelId="{18F0FF83-A573-2249-9AD2-67BCD58AF07C}" type="presParOf" srcId="{D31AA798-F258-D04D-B495-91569BF9604A}" destId="{F698DA30-0BE2-F449-99CF-B85CE2726E91}" srcOrd="1" destOrd="0" presId="urn:microsoft.com/office/officeart/2005/8/layout/hierarchy6"/>
    <dgm:cxn modelId="{F6BB37F5-DFFB-244B-BC32-A3225DDA9604}" type="presParOf" srcId="{F698DA30-0BE2-F449-99CF-B85CE2726E91}" destId="{BFB711A8-012A-4F4F-B884-816A1096E8D4}" srcOrd="0" destOrd="0" presId="urn:microsoft.com/office/officeart/2005/8/layout/hierarchy6"/>
    <dgm:cxn modelId="{3D7C118F-060C-7147-AD50-00D21B9C7FD5}" type="presParOf" srcId="{D31AA798-F258-D04D-B495-91569BF9604A}" destId="{0F9E61E2-DBF4-374E-8E2D-306864150551}" srcOrd="2" destOrd="0" presId="urn:microsoft.com/office/officeart/2005/8/layout/hierarchy6"/>
    <dgm:cxn modelId="{4B2D96CB-1F24-EC4A-BD4C-73CC5D2D95D8}" type="presParOf" srcId="{0F9E61E2-DBF4-374E-8E2D-306864150551}" destId="{138F16D1-EE62-B540-8253-CADC58C85153}" srcOrd="0" destOrd="0" presId="urn:microsoft.com/office/officeart/2005/8/layout/hierarchy6"/>
    <dgm:cxn modelId="{49A03F60-19E1-3D4F-933C-3959DC4D768E}" type="presParOf" srcId="{0F9E61E2-DBF4-374E-8E2D-306864150551}" destId="{A5E9E31E-3140-724E-9D30-1ABC611B76E9}" srcOrd="1" destOrd="0" presId="urn:microsoft.com/office/officeart/2005/8/layout/hierarchy6"/>
    <dgm:cxn modelId="{80A1F61C-C23C-B144-BB63-23A53B937E4A}" type="presParOf" srcId="{D31AA798-F258-D04D-B495-91569BF9604A}" destId="{FF346A24-D460-6C45-A58C-DD5343238C03}" srcOrd="3" destOrd="0" presId="urn:microsoft.com/office/officeart/2005/8/layout/hierarchy6"/>
    <dgm:cxn modelId="{974D6841-1EF1-A040-AD65-E5AD490DD78C}" type="presParOf" srcId="{FF346A24-D460-6C45-A58C-DD5343238C03}" destId="{26DE00D4-A102-FC43-90A0-03CE0140007C}" srcOrd="0" destOrd="0" presId="urn:microsoft.com/office/officeart/2005/8/layout/hierarchy6"/>
    <dgm:cxn modelId="{205DFAF1-25FB-4B4C-9219-766E2FB32C0B}" type="presParOf" srcId="{D31AA798-F258-D04D-B495-91569BF9604A}" destId="{9570A685-946D-B343-BEE3-07BE95335639}" srcOrd="4" destOrd="0" presId="urn:microsoft.com/office/officeart/2005/8/layout/hierarchy6"/>
    <dgm:cxn modelId="{25770DD3-1FCF-BA49-802F-F4A056B4BDAC}" type="presParOf" srcId="{9570A685-946D-B343-BEE3-07BE95335639}" destId="{CD68BFA8-FD25-8046-817D-8FA022AC4341}" srcOrd="0" destOrd="0" presId="urn:microsoft.com/office/officeart/2005/8/layout/hierarchy6"/>
    <dgm:cxn modelId="{6A38E7BC-40A6-E442-B4E1-BA03E083D835}" type="presParOf" srcId="{9570A685-946D-B343-BEE3-07BE95335639}" destId="{5AE80F88-D4D5-3149-B175-4E2CC1EF72DB}"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68BFA8-FD25-8046-817D-8FA022AC4341}">
      <dsp:nvSpPr>
        <dsp:cNvPr id="0" name=""/>
        <dsp:cNvSpPr/>
      </dsp:nvSpPr>
      <dsp:spPr>
        <a:xfrm>
          <a:off x="0" y="3492611"/>
          <a:ext cx="9072563" cy="1495306"/>
        </a:xfrm>
        <a:prstGeom prst="roundRect">
          <a:avLst>
            <a:gd name="adj" fmla="val 10000"/>
          </a:avLst>
        </a:prstGeom>
        <a:solidFill>
          <a:schemeClr val="bg1">
            <a:lumMod val="8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220472" tIns="220472" rIns="220472" bIns="220472" numCol="1" spcCol="1270" anchor="ctr" anchorCtr="0">
          <a:noAutofit/>
        </a:bodyPr>
        <a:lstStyle/>
        <a:p>
          <a:pPr lvl="0" algn="ctr" defTabSz="1377950">
            <a:lnSpc>
              <a:spcPct val="90000"/>
            </a:lnSpc>
            <a:spcBef>
              <a:spcPct val="0"/>
            </a:spcBef>
            <a:spcAft>
              <a:spcPct val="35000"/>
            </a:spcAft>
          </a:pPr>
          <a:r>
            <a:rPr lang="en-US" sz="3100" kern="1200" dirty="0" smtClean="0"/>
            <a:t>2</a:t>
          </a:r>
          <a:r>
            <a:rPr lang="en-US" sz="3100" kern="1200" baseline="30000" dirty="0" smtClean="0"/>
            <a:t>nd</a:t>
          </a:r>
          <a:r>
            <a:rPr lang="en-US" sz="3100" kern="1200" dirty="0" smtClean="0"/>
            <a:t> Axis - Regional</a:t>
          </a:r>
          <a:endParaRPr lang="en-US" sz="3100" kern="1200" dirty="0"/>
        </a:p>
      </dsp:txBody>
      <dsp:txXfrm>
        <a:off x="0" y="3492611"/>
        <a:ext cx="2721768" cy="1495306"/>
      </dsp:txXfrm>
    </dsp:sp>
    <dsp:sp modelId="{138F16D1-EE62-B540-8253-CADC58C85153}">
      <dsp:nvSpPr>
        <dsp:cNvPr id="0" name=""/>
        <dsp:cNvSpPr/>
      </dsp:nvSpPr>
      <dsp:spPr>
        <a:xfrm>
          <a:off x="0" y="1746864"/>
          <a:ext cx="9072563" cy="1495306"/>
        </a:xfrm>
        <a:prstGeom prst="roundRect">
          <a:avLst>
            <a:gd name="adj" fmla="val 10000"/>
          </a:avLst>
        </a:prstGeom>
        <a:solidFill>
          <a:schemeClr val="bg1">
            <a:lumMod val="8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220472" tIns="220472" rIns="220472" bIns="220472" numCol="1" spcCol="1270" anchor="ctr" anchorCtr="0">
          <a:noAutofit/>
        </a:bodyPr>
        <a:lstStyle/>
        <a:p>
          <a:pPr lvl="0" algn="ctr" defTabSz="1377950">
            <a:lnSpc>
              <a:spcPct val="90000"/>
            </a:lnSpc>
            <a:spcBef>
              <a:spcPct val="0"/>
            </a:spcBef>
            <a:spcAft>
              <a:spcPct val="35000"/>
            </a:spcAft>
          </a:pPr>
          <a:r>
            <a:rPr lang="en-US" sz="3100" kern="1200" dirty="0" smtClean="0"/>
            <a:t>1</a:t>
          </a:r>
          <a:r>
            <a:rPr lang="en-US" sz="3100" kern="1200" baseline="30000" dirty="0" smtClean="0"/>
            <a:t>st</a:t>
          </a:r>
          <a:r>
            <a:rPr lang="en-US" sz="3100" kern="1200" dirty="0" smtClean="0"/>
            <a:t> Axis - </a:t>
          </a:r>
        </a:p>
        <a:p>
          <a:pPr lvl="0" algn="ctr" defTabSz="1377950">
            <a:lnSpc>
              <a:spcPct val="90000"/>
            </a:lnSpc>
            <a:spcBef>
              <a:spcPct val="0"/>
            </a:spcBef>
            <a:spcAft>
              <a:spcPct val="35000"/>
            </a:spcAft>
          </a:pPr>
          <a:r>
            <a:rPr lang="en-US" sz="3100" kern="1200" dirty="0" smtClean="0"/>
            <a:t>Historical</a:t>
          </a:r>
          <a:endParaRPr lang="en-US" sz="3100" kern="1200" dirty="0"/>
        </a:p>
      </dsp:txBody>
      <dsp:txXfrm>
        <a:off x="0" y="1746864"/>
        <a:ext cx="2721768" cy="1495306"/>
      </dsp:txXfrm>
    </dsp:sp>
    <dsp:sp modelId="{DAB64132-40BF-104E-A7C4-6F19610795E0}">
      <dsp:nvSpPr>
        <dsp:cNvPr id="0" name=""/>
        <dsp:cNvSpPr/>
      </dsp:nvSpPr>
      <dsp:spPr>
        <a:xfrm>
          <a:off x="0" y="1118"/>
          <a:ext cx="9072563" cy="1495306"/>
        </a:xfrm>
        <a:prstGeom prst="roundRect">
          <a:avLst>
            <a:gd name="adj" fmla="val 10000"/>
          </a:avLst>
        </a:prstGeom>
        <a:noFill/>
        <a:ln>
          <a:noFill/>
        </a:ln>
        <a:effectLst/>
      </dsp:spPr>
      <dsp:style>
        <a:lnRef idx="0">
          <a:scrgbClr r="0" g="0" b="0"/>
        </a:lnRef>
        <a:fillRef idx="1">
          <a:scrgbClr r="0" g="0" b="0"/>
        </a:fillRef>
        <a:effectRef idx="1">
          <a:scrgbClr r="0" g="0" b="0"/>
        </a:effectRef>
        <a:fontRef idx="minor"/>
      </dsp:style>
      <dsp:txBody>
        <a:bodyPr spcFirstLastPara="0" vert="horz" wrap="square" lIns="220472" tIns="220472" rIns="220472" bIns="220472" numCol="1" spcCol="1270" anchor="ctr" anchorCtr="0">
          <a:noAutofit/>
        </a:bodyPr>
        <a:lstStyle/>
        <a:p>
          <a:pPr lvl="0" algn="ctr" defTabSz="1377950">
            <a:lnSpc>
              <a:spcPct val="90000"/>
            </a:lnSpc>
            <a:spcBef>
              <a:spcPct val="0"/>
            </a:spcBef>
            <a:spcAft>
              <a:spcPct val="35000"/>
            </a:spcAft>
          </a:pPr>
          <a:endParaRPr lang="en-US" sz="3100" kern="1200" dirty="0"/>
        </a:p>
      </dsp:txBody>
      <dsp:txXfrm>
        <a:off x="0" y="1118"/>
        <a:ext cx="2721768" cy="1495306"/>
      </dsp:txXfrm>
    </dsp:sp>
    <dsp:sp modelId="{AB7BDA3B-0674-6245-9E1F-90B628BA1486}">
      <dsp:nvSpPr>
        <dsp:cNvPr id="0" name=""/>
        <dsp:cNvSpPr/>
      </dsp:nvSpPr>
      <dsp:spPr>
        <a:xfrm>
          <a:off x="4256839" y="126338"/>
          <a:ext cx="1878304" cy="1252202"/>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Internet Course Delivery in Higher Ed</a:t>
          </a:r>
          <a:endParaRPr lang="en-US" sz="2000" kern="1200" dirty="0">
            <a:solidFill>
              <a:schemeClr val="tx1"/>
            </a:solidFill>
          </a:endParaRPr>
        </a:p>
      </dsp:txBody>
      <dsp:txXfrm>
        <a:off x="4293515" y="163014"/>
        <a:ext cx="1804952" cy="1178850"/>
      </dsp:txXfrm>
    </dsp:sp>
    <dsp:sp modelId="{B392CADB-E88A-AA46-87D7-B236A9C6F6BA}">
      <dsp:nvSpPr>
        <dsp:cNvPr id="0" name=""/>
        <dsp:cNvSpPr/>
      </dsp:nvSpPr>
      <dsp:spPr>
        <a:xfrm>
          <a:off x="3531663" y="1378541"/>
          <a:ext cx="1664327" cy="500881"/>
        </a:xfrm>
        <a:custGeom>
          <a:avLst/>
          <a:gdLst/>
          <a:ahLst/>
          <a:cxnLst/>
          <a:rect l="0" t="0" r="0" b="0"/>
          <a:pathLst>
            <a:path>
              <a:moveTo>
                <a:pt x="1664327" y="0"/>
              </a:moveTo>
              <a:lnTo>
                <a:pt x="1664327" y="250440"/>
              </a:lnTo>
              <a:lnTo>
                <a:pt x="0" y="250440"/>
              </a:lnTo>
              <a:lnTo>
                <a:pt x="0" y="500881"/>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915E22D-8DE7-9245-8294-3A329E91C96B}">
      <dsp:nvSpPr>
        <dsp:cNvPr id="0" name=""/>
        <dsp:cNvSpPr/>
      </dsp:nvSpPr>
      <dsp:spPr>
        <a:xfrm>
          <a:off x="2592511" y="1879422"/>
          <a:ext cx="1878304" cy="1252202"/>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Expansion of Distance Ed</a:t>
          </a:r>
          <a:endParaRPr lang="en-US" sz="2000" kern="1200" dirty="0">
            <a:solidFill>
              <a:schemeClr val="tx1"/>
            </a:solidFill>
          </a:endParaRPr>
        </a:p>
      </dsp:txBody>
      <dsp:txXfrm>
        <a:off x="2629187" y="1916098"/>
        <a:ext cx="1804952" cy="1178850"/>
      </dsp:txXfrm>
    </dsp:sp>
    <dsp:sp modelId="{2A015804-E158-9147-B9D7-D970C33045C7}">
      <dsp:nvSpPr>
        <dsp:cNvPr id="0" name=""/>
        <dsp:cNvSpPr/>
      </dsp:nvSpPr>
      <dsp:spPr>
        <a:xfrm>
          <a:off x="5195991" y="1378541"/>
          <a:ext cx="1681382" cy="500881"/>
        </a:xfrm>
        <a:custGeom>
          <a:avLst/>
          <a:gdLst/>
          <a:ahLst/>
          <a:cxnLst/>
          <a:rect l="0" t="0" r="0" b="0"/>
          <a:pathLst>
            <a:path>
              <a:moveTo>
                <a:pt x="0" y="0"/>
              </a:moveTo>
              <a:lnTo>
                <a:pt x="0" y="250440"/>
              </a:lnTo>
              <a:lnTo>
                <a:pt x="1681382" y="250440"/>
              </a:lnTo>
              <a:lnTo>
                <a:pt x="1681382" y="500881"/>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A78A1359-28FB-3E40-8514-CDD6449FB87B}">
      <dsp:nvSpPr>
        <dsp:cNvPr id="0" name=""/>
        <dsp:cNvSpPr/>
      </dsp:nvSpPr>
      <dsp:spPr>
        <a:xfrm>
          <a:off x="5938222" y="1879422"/>
          <a:ext cx="1878304" cy="1252202"/>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Platforms &amp; MOOCs</a:t>
          </a:r>
          <a:endParaRPr lang="en-US" sz="2000" kern="1200" dirty="0">
            <a:solidFill>
              <a:schemeClr val="tx1"/>
            </a:solidFill>
          </a:endParaRPr>
        </a:p>
      </dsp:txBody>
      <dsp:txXfrm>
        <a:off x="5974898" y="1916098"/>
        <a:ext cx="1804952" cy="1178850"/>
      </dsp:txXfrm>
    </dsp:sp>
    <dsp:sp modelId="{514CAA82-5CFC-8B4C-8F8F-DC4B75759274}">
      <dsp:nvSpPr>
        <dsp:cNvPr id="0" name=""/>
        <dsp:cNvSpPr/>
      </dsp:nvSpPr>
      <dsp:spPr>
        <a:xfrm>
          <a:off x="5895246" y="3131625"/>
          <a:ext cx="982127" cy="500881"/>
        </a:xfrm>
        <a:custGeom>
          <a:avLst/>
          <a:gdLst/>
          <a:ahLst/>
          <a:cxnLst/>
          <a:rect l="0" t="0" r="0" b="0"/>
          <a:pathLst>
            <a:path>
              <a:moveTo>
                <a:pt x="982127" y="0"/>
              </a:moveTo>
              <a:lnTo>
                <a:pt x="982127" y="250440"/>
              </a:lnTo>
              <a:lnTo>
                <a:pt x="0" y="250440"/>
              </a:lnTo>
              <a:lnTo>
                <a:pt x="0" y="500881"/>
              </a:lnTo>
            </a:path>
          </a:pathLst>
        </a:custGeom>
        <a:noFill/>
        <a:ln w="25400" cap="flat" cmpd="sng" algn="ctr">
          <a:noFill/>
          <a:prstDash val="solid"/>
        </a:ln>
        <a:effectLst/>
      </dsp:spPr>
      <dsp:style>
        <a:lnRef idx="2">
          <a:scrgbClr r="0" g="0" b="0"/>
        </a:lnRef>
        <a:fillRef idx="0">
          <a:scrgbClr r="0" g="0" b="0"/>
        </a:fillRef>
        <a:effectRef idx="0">
          <a:scrgbClr r="0" g="0" b="0"/>
        </a:effectRef>
        <a:fontRef idx="minor"/>
      </dsp:style>
    </dsp:sp>
    <dsp:sp modelId="{20D21596-72C8-2749-B542-D9B30649870B}">
      <dsp:nvSpPr>
        <dsp:cNvPr id="0" name=""/>
        <dsp:cNvSpPr/>
      </dsp:nvSpPr>
      <dsp:spPr>
        <a:xfrm>
          <a:off x="4956094" y="3632506"/>
          <a:ext cx="1878304" cy="1252202"/>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Bay Area</a:t>
          </a:r>
          <a:endParaRPr lang="en-US" sz="2000" kern="1200" dirty="0">
            <a:solidFill>
              <a:schemeClr val="tx1"/>
            </a:solidFill>
          </a:endParaRPr>
        </a:p>
      </dsp:txBody>
      <dsp:txXfrm>
        <a:off x="4992770" y="3669182"/>
        <a:ext cx="1804952" cy="1178850"/>
      </dsp:txXfrm>
    </dsp:sp>
    <dsp:sp modelId="{AC495C93-435A-B143-8D93-0FCF2FF19E80}">
      <dsp:nvSpPr>
        <dsp:cNvPr id="0" name=""/>
        <dsp:cNvSpPr/>
      </dsp:nvSpPr>
      <dsp:spPr>
        <a:xfrm>
          <a:off x="6877374" y="3131625"/>
          <a:ext cx="1050347" cy="500881"/>
        </a:xfrm>
        <a:custGeom>
          <a:avLst/>
          <a:gdLst/>
          <a:ahLst/>
          <a:cxnLst/>
          <a:rect l="0" t="0" r="0" b="0"/>
          <a:pathLst>
            <a:path>
              <a:moveTo>
                <a:pt x="0" y="0"/>
              </a:moveTo>
              <a:lnTo>
                <a:pt x="0" y="250440"/>
              </a:lnTo>
              <a:lnTo>
                <a:pt x="1050347" y="250440"/>
              </a:lnTo>
              <a:lnTo>
                <a:pt x="1050347" y="500881"/>
              </a:lnTo>
            </a:path>
          </a:pathLst>
        </a:custGeom>
        <a:noFill/>
        <a:ln w="25400" cap="flat" cmpd="sng" algn="ctr">
          <a:noFill/>
          <a:prstDash val="solid"/>
        </a:ln>
        <a:effectLst/>
      </dsp:spPr>
      <dsp:style>
        <a:lnRef idx="2">
          <a:scrgbClr r="0" g="0" b="0"/>
        </a:lnRef>
        <a:fillRef idx="0">
          <a:scrgbClr r="0" g="0" b="0"/>
        </a:fillRef>
        <a:effectRef idx="0">
          <a:scrgbClr r="0" g="0" b="0"/>
        </a:effectRef>
        <a:fontRef idx="minor"/>
      </dsp:style>
    </dsp:sp>
    <dsp:sp modelId="{E716B38C-B866-CF49-AEBB-A019953EA8FE}">
      <dsp:nvSpPr>
        <dsp:cNvPr id="0" name=""/>
        <dsp:cNvSpPr/>
      </dsp:nvSpPr>
      <dsp:spPr>
        <a:xfrm>
          <a:off x="6988569" y="3632506"/>
          <a:ext cx="1878304" cy="1252202"/>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Cambridge</a:t>
          </a:r>
          <a:endParaRPr lang="en-US" sz="2000" kern="1200" dirty="0">
            <a:solidFill>
              <a:schemeClr val="tx1"/>
            </a:solidFill>
          </a:endParaRPr>
        </a:p>
      </dsp:txBody>
      <dsp:txXfrm>
        <a:off x="7025245" y="3669182"/>
        <a:ext cx="1804952" cy="11788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68BFA8-FD25-8046-817D-8FA022AC4341}">
      <dsp:nvSpPr>
        <dsp:cNvPr id="0" name=""/>
        <dsp:cNvSpPr/>
      </dsp:nvSpPr>
      <dsp:spPr>
        <a:xfrm>
          <a:off x="0" y="3492611"/>
          <a:ext cx="9072563" cy="1495306"/>
        </a:xfrm>
        <a:prstGeom prst="roundRect">
          <a:avLst>
            <a:gd name="adj" fmla="val 10000"/>
          </a:avLst>
        </a:prstGeom>
        <a:solidFill>
          <a:schemeClr val="bg1">
            <a:lumMod val="8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220472" tIns="220472" rIns="220472" bIns="220472" numCol="1" spcCol="1270" anchor="ctr" anchorCtr="0">
          <a:noAutofit/>
        </a:bodyPr>
        <a:lstStyle/>
        <a:p>
          <a:pPr lvl="0" algn="ctr" defTabSz="1377950">
            <a:lnSpc>
              <a:spcPct val="90000"/>
            </a:lnSpc>
            <a:spcBef>
              <a:spcPct val="0"/>
            </a:spcBef>
            <a:spcAft>
              <a:spcPct val="35000"/>
            </a:spcAft>
          </a:pPr>
          <a:r>
            <a:rPr lang="en-US" sz="3100" kern="1200" dirty="0" smtClean="0"/>
            <a:t>2</a:t>
          </a:r>
          <a:r>
            <a:rPr lang="en-US" sz="3100" kern="1200" baseline="30000" dirty="0" smtClean="0"/>
            <a:t>nd</a:t>
          </a:r>
          <a:r>
            <a:rPr lang="en-US" sz="3100" kern="1200" dirty="0" smtClean="0"/>
            <a:t> Axis - Regional</a:t>
          </a:r>
          <a:endParaRPr lang="en-US" sz="3100" kern="1200" dirty="0"/>
        </a:p>
      </dsp:txBody>
      <dsp:txXfrm>
        <a:off x="0" y="3492611"/>
        <a:ext cx="2721768" cy="1495306"/>
      </dsp:txXfrm>
    </dsp:sp>
    <dsp:sp modelId="{138F16D1-EE62-B540-8253-CADC58C85153}">
      <dsp:nvSpPr>
        <dsp:cNvPr id="0" name=""/>
        <dsp:cNvSpPr/>
      </dsp:nvSpPr>
      <dsp:spPr>
        <a:xfrm>
          <a:off x="0" y="1746864"/>
          <a:ext cx="9072563" cy="1495306"/>
        </a:xfrm>
        <a:prstGeom prst="roundRect">
          <a:avLst>
            <a:gd name="adj" fmla="val 10000"/>
          </a:avLst>
        </a:prstGeom>
        <a:solidFill>
          <a:schemeClr val="bg1">
            <a:lumMod val="8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220472" tIns="220472" rIns="220472" bIns="220472" numCol="1" spcCol="1270" anchor="ctr" anchorCtr="0">
          <a:noAutofit/>
        </a:bodyPr>
        <a:lstStyle/>
        <a:p>
          <a:pPr lvl="0" algn="ctr" defTabSz="1377950">
            <a:lnSpc>
              <a:spcPct val="90000"/>
            </a:lnSpc>
            <a:spcBef>
              <a:spcPct val="0"/>
            </a:spcBef>
            <a:spcAft>
              <a:spcPct val="35000"/>
            </a:spcAft>
          </a:pPr>
          <a:r>
            <a:rPr lang="en-US" sz="3100" kern="1200" dirty="0" smtClean="0"/>
            <a:t>1</a:t>
          </a:r>
          <a:r>
            <a:rPr lang="en-US" sz="3100" kern="1200" baseline="30000" dirty="0" smtClean="0"/>
            <a:t>st</a:t>
          </a:r>
          <a:r>
            <a:rPr lang="en-US" sz="3100" kern="1200" dirty="0" smtClean="0"/>
            <a:t> Axis - </a:t>
          </a:r>
        </a:p>
        <a:p>
          <a:pPr lvl="0" algn="ctr" defTabSz="1377950">
            <a:lnSpc>
              <a:spcPct val="90000"/>
            </a:lnSpc>
            <a:spcBef>
              <a:spcPct val="0"/>
            </a:spcBef>
            <a:spcAft>
              <a:spcPct val="35000"/>
            </a:spcAft>
          </a:pPr>
          <a:r>
            <a:rPr lang="en-US" sz="3100" kern="1200" dirty="0" smtClean="0"/>
            <a:t>Historical</a:t>
          </a:r>
          <a:endParaRPr lang="en-US" sz="3100" kern="1200" dirty="0"/>
        </a:p>
      </dsp:txBody>
      <dsp:txXfrm>
        <a:off x="0" y="1746864"/>
        <a:ext cx="2721768" cy="1495306"/>
      </dsp:txXfrm>
    </dsp:sp>
    <dsp:sp modelId="{DAB64132-40BF-104E-A7C4-6F19610795E0}">
      <dsp:nvSpPr>
        <dsp:cNvPr id="0" name=""/>
        <dsp:cNvSpPr/>
      </dsp:nvSpPr>
      <dsp:spPr>
        <a:xfrm>
          <a:off x="0" y="1118"/>
          <a:ext cx="9072563" cy="1495306"/>
        </a:xfrm>
        <a:prstGeom prst="roundRect">
          <a:avLst>
            <a:gd name="adj" fmla="val 10000"/>
          </a:avLst>
        </a:prstGeom>
        <a:noFill/>
        <a:ln>
          <a:noFill/>
        </a:ln>
        <a:effectLst/>
      </dsp:spPr>
      <dsp:style>
        <a:lnRef idx="0">
          <a:scrgbClr r="0" g="0" b="0"/>
        </a:lnRef>
        <a:fillRef idx="1">
          <a:scrgbClr r="0" g="0" b="0"/>
        </a:fillRef>
        <a:effectRef idx="1">
          <a:scrgbClr r="0" g="0" b="0"/>
        </a:effectRef>
        <a:fontRef idx="minor"/>
      </dsp:style>
      <dsp:txBody>
        <a:bodyPr spcFirstLastPara="0" vert="horz" wrap="square" lIns="220472" tIns="220472" rIns="220472" bIns="220472" numCol="1" spcCol="1270" anchor="ctr" anchorCtr="0">
          <a:noAutofit/>
        </a:bodyPr>
        <a:lstStyle/>
        <a:p>
          <a:pPr lvl="0" algn="ctr" defTabSz="1377950">
            <a:lnSpc>
              <a:spcPct val="90000"/>
            </a:lnSpc>
            <a:spcBef>
              <a:spcPct val="0"/>
            </a:spcBef>
            <a:spcAft>
              <a:spcPct val="35000"/>
            </a:spcAft>
          </a:pPr>
          <a:endParaRPr lang="en-US" sz="3100" kern="1200" dirty="0"/>
        </a:p>
      </dsp:txBody>
      <dsp:txXfrm>
        <a:off x="0" y="1118"/>
        <a:ext cx="2721768" cy="1495306"/>
      </dsp:txXfrm>
    </dsp:sp>
    <dsp:sp modelId="{AB7BDA3B-0674-6245-9E1F-90B628BA1486}">
      <dsp:nvSpPr>
        <dsp:cNvPr id="0" name=""/>
        <dsp:cNvSpPr/>
      </dsp:nvSpPr>
      <dsp:spPr>
        <a:xfrm>
          <a:off x="4256839" y="126338"/>
          <a:ext cx="1878304" cy="1252202"/>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Internet Course Delivery in Higher Ed</a:t>
          </a:r>
          <a:endParaRPr lang="en-US" sz="2000" kern="1200" dirty="0">
            <a:solidFill>
              <a:schemeClr val="tx1"/>
            </a:solidFill>
          </a:endParaRPr>
        </a:p>
      </dsp:txBody>
      <dsp:txXfrm>
        <a:off x="4293515" y="163014"/>
        <a:ext cx="1804952" cy="1178850"/>
      </dsp:txXfrm>
    </dsp:sp>
    <dsp:sp modelId="{B392CADB-E88A-AA46-87D7-B236A9C6F6BA}">
      <dsp:nvSpPr>
        <dsp:cNvPr id="0" name=""/>
        <dsp:cNvSpPr/>
      </dsp:nvSpPr>
      <dsp:spPr>
        <a:xfrm>
          <a:off x="3531663" y="1378541"/>
          <a:ext cx="1664327" cy="500881"/>
        </a:xfrm>
        <a:custGeom>
          <a:avLst/>
          <a:gdLst/>
          <a:ahLst/>
          <a:cxnLst/>
          <a:rect l="0" t="0" r="0" b="0"/>
          <a:pathLst>
            <a:path>
              <a:moveTo>
                <a:pt x="1664327" y="0"/>
              </a:moveTo>
              <a:lnTo>
                <a:pt x="1664327" y="250440"/>
              </a:lnTo>
              <a:lnTo>
                <a:pt x="0" y="250440"/>
              </a:lnTo>
              <a:lnTo>
                <a:pt x="0" y="500881"/>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915E22D-8DE7-9245-8294-3A329E91C96B}">
      <dsp:nvSpPr>
        <dsp:cNvPr id="0" name=""/>
        <dsp:cNvSpPr/>
      </dsp:nvSpPr>
      <dsp:spPr>
        <a:xfrm>
          <a:off x="2592511" y="1879422"/>
          <a:ext cx="1878304" cy="1252202"/>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Expansion of Distance Ed</a:t>
          </a:r>
          <a:endParaRPr lang="en-US" sz="2000" kern="1200" dirty="0">
            <a:solidFill>
              <a:schemeClr val="tx1"/>
            </a:solidFill>
          </a:endParaRPr>
        </a:p>
      </dsp:txBody>
      <dsp:txXfrm>
        <a:off x="2629187" y="1916098"/>
        <a:ext cx="1804952" cy="1178850"/>
      </dsp:txXfrm>
    </dsp:sp>
    <dsp:sp modelId="{2A015804-E158-9147-B9D7-D970C33045C7}">
      <dsp:nvSpPr>
        <dsp:cNvPr id="0" name=""/>
        <dsp:cNvSpPr/>
      </dsp:nvSpPr>
      <dsp:spPr>
        <a:xfrm>
          <a:off x="5195991" y="1378541"/>
          <a:ext cx="1681382" cy="500881"/>
        </a:xfrm>
        <a:custGeom>
          <a:avLst/>
          <a:gdLst/>
          <a:ahLst/>
          <a:cxnLst/>
          <a:rect l="0" t="0" r="0" b="0"/>
          <a:pathLst>
            <a:path>
              <a:moveTo>
                <a:pt x="0" y="0"/>
              </a:moveTo>
              <a:lnTo>
                <a:pt x="0" y="250440"/>
              </a:lnTo>
              <a:lnTo>
                <a:pt x="1681382" y="250440"/>
              </a:lnTo>
              <a:lnTo>
                <a:pt x="1681382" y="500881"/>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A78A1359-28FB-3E40-8514-CDD6449FB87B}">
      <dsp:nvSpPr>
        <dsp:cNvPr id="0" name=""/>
        <dsp:cNvSpPr/>
      </dsp:nvSpPr>
      <dsp:spPr>
        <a:xfrm>
          <a:off x="5938222" y="1879422"/>
          <a:ext cx="1878304" cy="1252202"/>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Platforms &amp; MOOCs </a:t>
          </a:r>
          <a:endParaRPr lang="en-US" sz="2000" kern="1200" dirty="0">
            <a:solidFill>
              <a:schemeClr val="tx1"/>
            </a:solidFill>
          </a:endParaRPr>
        </a:p>
      </dsp:txBody>
      <dsp:txXfrm>
        <a:off x="5974898" y="1916098"/>
        <a:ext cx="1804952" cy="1178850"/>
      </dsp:txXfrm>
    </dsp:sp>
    <dsp:sp modelId="{514CAA82-5CFC-8B4C-8F8F-DC4B75759274}">
      <dsp:nvSpPr>
        <dsp:cNvPr id="0" name=""/>
        <dsp:cNvSpPr/>
      </dsp:nvSpPr>
      <dsp:spPr>
        <a:xfrm>
          <a:off x="5895246" y="3131625"/>
          <a:ext cx="982127" cy="500881"/>
        </a:xfrm>
        <a:custGeom>
          <a:avLst/>
          <a:gdLst/>
          <a:ahLst/>
          <a:cxnLst/>
          <a:rect l="0" t="0" r="0" b="0"/>
          <a:pathLst>
            <a:path>
              <a:moveTo>
                <a:pt x="982127" y="0"/>
              </a:moveTo>
              <a:lnTo>
                <a:pt x="982127" y="250440"/>
              </a:lnTo>
              <a:lnTo>
                <a:pt x="0" y="250440"/>
              </a:lnTo>
              <a:lnTo>
                <a:pt x="0" y="500881"/>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0D21596-72C8-2749-B542-D9B30649870B}">
      <dsp:nvSpPr>
        <dsp:cNvPr id="0" name=""/>
        <dsp:cNvSpPr/>
      </dsp:nvSpPr>
      <dsp:spPr>
        <a:xfrm>
          <a:off x="4956094" y="3632506"/>
          <a:ext cx="1878304" cy="1252202"/>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Cambridge</a:t>
          </a:r>
          <a:endParaRPr lang="en-US" sz="2000" kern="1200" dirty="0">
            <a:solidFill>
              <a:schemeClr val="tx1"/>
            </a:solidFill>
          </a:endParaRPr>
        </a:p>
      </dsp:txBody>
      <dsp:txXfrm>
        <a:off x="4992770" y="3669182"/>
        <a:ext cx="1804952" cy="1178850"/>
      </dsp:txXfrm>
    </dsp:sp>
    <dsp:sp modelId="{AC495C93-435A-B143-8D93-0FCF2FF19E80}">
      <dsp:nvSpPr>
        <dsp:cNvPr id="0" name=""/>
        <dsp:cNvSpPr/>
      </dsp:nvSpPr>
      <dsp:spPr>
        <a:xfrm>
          <a:off x="6877374" y="3131625"/>
          <a:ext cx="1050347" cy="500881"/>
        </a:xfrm>
        <a:custGeom>
          <a:avLst/>
          <a:gdLst/>
          <a:ahLst/>
          <a:cxnLst/>
          <a:rect l="0" t="0" r="0" b="0"/>
          <a:pathLst>
            <a:path>
              <a:moveTo>
                <a:pt x="0" y="0"/>
              </a:moveTo>
              <a:lnTo>
                <a:pt x="0" y="250440"/>
              </a:lnTo>
              <a:lnTo>
                <a:pt x="1050347" y="250440"/>
              </a:lnTo>
              <a:lnTo>
                <a:pt x="1050347" y="500881"/>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716B38C-B866-CF49-AEBB-A019953EA8FE}">
      <dsp:nvSpPr>
        <dsp:cNvPr id="0" name=""/>
        <dsp:cNvSpPr/>
      </dsp:nvSpPr>
      <dsp:spPr>
        <a:xfrm>
          <a:off x="6988569" y="3632506"/>
          <a:ext cx="1878304" cy="1252202"/>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Bay Area</a:t>
          </a:r>
          <a:endParaRPr lang="en-US" sz="2000" kern="1200" dirty="0">
            <a:solidFill>
              <a:schemeClr val="tx1"/>
            </a:solidFill>
          </a:endParaRPr>
        </a:p>
      </dsp:txBody>
      <dsp:txXfrm>
        <a:off x="7025245" y="3669182"/>
        <a:ext cx="1804952" cy="117885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368675" cy="50323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4402138" y="0"/>
            <a:ext cx="3368675" cy="503238"/>
          </a:xfrm>
          <a:prstGeom prst="rect">
            <a:avLst/>
          </a:prstGeom>
        </p:spPr>
        <p:txBody>
          <a:bodyPr vert="horz" lIns="91440" tIns="45720" rIns="91440" bIns="45720" rtlCol="0"/>
          <a:lstStyle>
            <a:lvl1pPr algn="r">
              <a:defRPr sz="1200"/>
            </a:lvl1pPr>
          </a:lstStyle>
          <a:p>
            <a:fld id="{2E36AE9E-A4C7-9943-9EEB-09040C366E7A}" type="datetimeFigureOut">
              <a:rPr lang="en-US" smtClean="0"/>
              <a:t>9/17/16</a:t>
            </a:fld>
            <a:endParaRPr lang="en-US" dirty="0"/>
          </a:p>
        </p:txBody>
      </p:sp>
      <p:sp>
        <p:nvSpPr>
          <p:cNvPr id="4" name="Footer Placeholder 3"/>
          <p:cNvSpPr>
            <a:spLocks noGrp="1"/>
          </p:cNvSpPr>
          <p:nvPr>
            <p:ph type="ftr" sz="quarter" idx="2"/>
          </p:nvPr>
        </p:nvSpPr>
        <p:spPr>
          <a:xfrm>
            <a:off x="0" y="9553575"/>
            <a:ext cx="3368675" cy="503238"/>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4402138" y="9553575"/>
            <a:ext cx="3368675" cy="503238"/>
          </a:xfrm>
          <a:prstGeom prst="rect">
            <a:avLst/>
          </a:prstGeom>
        </p:spPr>
        <p:txBody>
          <a:bodyPr vert="horz" lIns="91440" tIns="45720" rIns="91440" bIns="45720" rtlCol="0" anchor="b"/>
          <a:lstStyle>
            <a:lvl1pPr algn="r">
              <a:defRPr sz="1200"/>
            </a:lvl1pPr>
          </a:lstStyle>
          <a:p>
            <a:fld id="{7CA5B7F4-EF09-074F-B4D7-88A2261E262C}" type="slidenum">
              <a:rPr lang="en-US" smtClean="0"/>
              <a:t>‹#›</a:t>
            </a:fld>
            <a:endParaRPr lang="en-US" dirty="0"/>
          </a:p>
        </p:txBody>
      </p:sp>
    </p:spTree>
    <p:extLst>
      <p:ext uri="{BB962C8B-B14F-4D97-AF65-F5344CB8AC3E}">
        <p14:creationId xmlns:p14="http://schemas.microsoft.com/office/powerpoint/2010/main" val="39748361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png>
</file>

<file path=ppt/media/image16.jpe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jpg>
</file>

<file path=ppt/media/image26.png>
</file>

<file path=ppt/media/image27.png>
</file>

<file path=ppt/media/image28.png>
</file>

<file path=ppt/media/image3.png>
</file>

<file path=ppt/media/image31.jpg>
</file>

<file path=ppt/media/image34.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9" name="PlaceHolder 1"/>
          <p:cNvSpPr>
            <a:spLocks noGrp="1"/>
          </p:cNvSpPr>
          <p:nvPr>
            <p:ph type="body"/>
          </p:nvPr>
        </p:nvSpPr>
        <p:spPr>
          <a:xfrm>
            <a:off x="777240" y="4777560"/>
            <a:ext cx="6217560" cy="4525920"/>
          </a:xfrm>
          <a:prstGeom prst="rect">
            <a:avLst/>
          </a:prstGeom>
        </p:spPr>
        <p:txBody>
          <a:bodyPr lIns="0" tIns="0" rIns="0" bIns="0"/>
          <a:lstStyle/>
          <a:p>
            <a:r>
              <a:rPr lang="en-US" sz="2000">
                <a:latin typeface="Arial"/>
              </a:rPr>
              <a:t>Click to edit the notes format</a:t>
            </a:r>
            <a:endParaRPr/>
          </a:p>
        </p:txBody>
      </p:sp>
      <p:sp>
        <p:nvSpPr>
          <p:cNvPr id="40" name="PlaceHolder 2"/>
          <p:cNvSpPr>
            <a:spLocks noGrp="1"/>
          </p:cNvSpPr>
          <p:nvPr>
            <p:ph type="hdr"/>
          </p:nvPr>
        </p:nvSpPr>
        <p:spPr>
          <a:xfrm>
            <a:off x="0" y="0"/>
            <a:ext cx="3372840" cy="502560"/>
          </a:xfrm>
          <a:prstGeom prst="rect">
            <a:avLst/>
          </a:prstGeom>
        </p:spPr>
        <p:txBody>
          <a:bodyPr lIns="0" tIns="0" rIns="0" bIns="0"/>
          <a:lstStyle/>
          <a:p>
            <a:r>
              <a:rPr lang="en-US" sz="1400" dirty="0">
                <a:latin typeface="Times New Roman"/>
              </a:rPr>
              <a:t>&lt;header&gt;</a:t>
            </a:r>
            <a:endParaRPr dirty="0"/>
          </a:p>
        </p:txBody>
      </p:sp>
      <p:sp>
        <p:nvSpPr>
          <p:cNvPr id="41" name="PlaceHolder 3"/>
          <p:cNvSpPr>
            <a:spLocks noGrp="1"/>
          </p:cNvSpPr>
          <p:nvPr>
            <p:ph type="dt"/>
          </p:nvPr>
        </p:nvSpPr>
        <p:spPr>
          <a:xfrm>
            <a:off x="4399200" y="0"/>
            <a:ext cx="3372840" cy="502560"/>
          </a:xfrm>
          <a:prstGeom prst="rect">
            <a:avLst/>
          </a:prstGeom>
        </p:spPr>
        <p:txBody>
          <a:bodyPr lIns="0" tIns="0" rIns="0" bIns="0"/>
          <a:lstStyle/>
          <a:p>
            <a:pPr algn="r"/>
            <a:r>
              <a:rPr lang="en-US" sz="1400" dirty="0">
                <a:latin typeface="Times New Roman"/>
              </a:rPr>
              <a:t>&lt;date/time&gt;</a:t>
            </a:r>
            <a:endParaRPr dirty="0"/>
          </a:p>
        </p:txBody>
      </p:sp>
      <p:sp>
        <p:nvSpPr>
          <p:cNvPr id="42" name="PlaceHolder 4"/>
          <p:cNvSpPr>
            <a:spLocks noGrp="1"/>
          </p:cNvSpPr>
          <p:nvPr>
            <p:ph type="ftr"/>
          </p:nvPr>
        </p:nvSpPr>
        <p:spPr>
          <a:xfrm>
            <a:off x="0" y="9555480"/>
            <a:ext cx="3372840" cy="502560"/>
          </a:xfrm>
          <a:prstGeom prst="rect">
            <a:avLst/>
          </a:prstGeom>
        </p:spPr>
        <p:txBody>
          <a:bodyPr lIns="0" tIns="0" rIns="0" bIns="0" anchor="b"/>
          <a:lstStyle/>
          <a:p>
            <a:r>
              <a:rPr lang="en-US" sz="1400" dirty="0">
                <a:latin typeface="Times New Roman"/>
              </a:rPr>
              <a:t>&lt;footer&gt;</a:t>
            </a:r>
            <a:endParaRPr dirty="0"/>
          </a:p>
        </p:txBody>
      </p:sp>
      <p:sp>
        <p:nvSpPr>
          <p:cNvPr id="43" name="PlaceHolder 5"/>
          <p:cNvSpPr>
            <a:spLocks noGrp="1"/>
          </p:cNvSpPr>
          <p:nvPr>
            <p:ph type="sldNum"/>
          </p:nvPr>
        </p:nvSpPr>
        <p:spPr>
          <a:xfrm>
            <a:off x="4399200" y="9555480"/>
            <a:ext cx="3372840" cy="502560"/>
          </a:xfrm>
          <a:prstGeom prst="rect">
            <a:avLst/>
          </a:prstGeom>
        </p:spPr>
        <p:txBody>
          <a:bodyPr lIns="0" tIns="0" rIns="0" bIns="0" anchor="b"/>
          <a:lstStyle/>
          <a:p>
            <a:pPr algn="r"/>
            <a:fld id="{AD1A4FA8-6D35-4091-921E-324041A90DE8}" type="slidenum">
              <a:rPr lang="en-US" sz="1400">
                <a:latin typeface="Times New Roman"/>
              </a:rPr>
              <a:t>‹#›</a:t>
            </a:fld>
            <a:endParaRPr/>
          </a:p>
        </p:txBody>
      </p:sp>
    </p:spTree>
    <p:extLst>
      <p:ext uri="{BB962C8B-B14F-4D97-AF65-F5344CB8AC3E}">
        <p14:creationId xmlns:p14="http://schemas.microsoft.com/office/powerpoint/2010/main" val="3507292906"/>
      </p:ext>
    </p:extLst>
  </p:cSld>
  <p:clrMap bg1="lt1" tx1="dk1" bg2="lt2" tx2="dk2" accent1="accent1" accent2="accent2" accent3="accent3" accent4="accent4" accent5="accent5" accent6="accent6" hlink="hlink" folHlink="folHlink"/>
  <p:notesStyle>
    <a:lvl1pPr marL="0" algn="l" defTabSz="457152" rtl="0" eaLnBrk="1" latinLnBrk="0" hangingPunct="1">
      <a:defRPr sz="1200" kern="1200">
        <a:solidFill>
          <a:schemeClr val="tx1"/>
        </a:solidFill>
        <a:latin typeface="+mn-lt"/>
        <a:ea typeface="+mn-ea"/>
        <a:cs typeface="+mn-cs"/>
      </a:defRPr>
    </a:lvl1pPr>
    <a:lvl2pPr marL="457152" algn="l" defTabSz="457152" rtl="0" eaLnBrk="1" latinLnBrk="0" hangingPunct="1">
      <a:defRPr sz="1200" kern="1200">
        <a:solidFill>
          <a:schemeClr val="tx1"/>
        </a:solidFill>
        <a:latin typeface="+mn-lt"/>
        <a:ea typeface="+mn-ea"/>
        <a:cs typeface="+mn-cs"/>
      </a:defRPr>
    </a:lvl2pPr>
    <a:lvl3pPr marL="914305" algn="l" defTabSz="457152" rtl="0" eaLnBrk="1" latinLnBrk="0" hangingPunct="1">
      <a:defRPr sz="1200" kern="1200">
        <a:solidFill>
          <a:schemeClr val="tx1"/>
        </a:solidFill>
        <a:latin typeface="+mn-lt"/>
        <a:ea typeface="+mn-ea"/>
        <a:cs typeface="+mn-cs"/>
      </a:defRPr>
    </a:lvl3pPr>
    <a:lvl4pPr marL="1371457" algn="l" defTabSz="457152" rtl="0" eaLnBrk="1" latinLnBrk="0" hangingPunct="1">
      <a:defRPr sz="1200" kern="1200">
        <a:solidFill>
          <a:schemeClr val="tx1"/>
        </a:solidFill>
        <a:latin typeface="+mn-lt"/>
        <a:ea typeface="+mn-ea"/>
        <a:cs typeface="+mn-cs"/>
      </a:defRPr>
    </a:lvl4pPr>
    <a:lvl5pPr marL="1828610" algn="l" defTabSz="457152" rtl="0" eaLnBrk="1" latinLnBrk="0" hangingPunct="1">
      <a:defRPr sz="1200" kern="1200">
        <a:solidFill>
          <a:schemeClr val="tx1"/>
        </a:solidFill>
        <a:latin typeface="+mn-lt"/>
        <a:ea typeface="+mn-ea"/>
        <a:cs typeface="+mn-cs"/>
      </a:defRPr>
    </a:lvl5pPr>
    <a:lvl6pPr marL="2285763" algn="l" defTabSz="457152" rtl="0" eaLnBrk="1" latinLnBrk="0" hangingPunct="1">
      <a:defRPr sz="1200" kern="1200">
        <a:solidFill>
          <a:schemeClr val="tx1"/>
        </a:solidFill>
        <a:latin typeface="+mn-lt"/>
        <a:ea typeface="+mn-ea"/>
        <a:cs typeface="+mn-cs"/>
      </a:defRPr>
    </a:lvl6pPr>
    <a:lvl7pPr marL="2742916" algn="l" defTabSz="457152" rtl="0" eaLnBrk="1" latinLnBrk="0" hangingPunct="1">
      <a:defRPr sz="1200" kern="1200">
        <a:solidFill>
          <a:schemeClr val="tx1"/>
        </a:solidFill>
        <a:latin typeface="+mn-lt"/>
        <a:ea typeface="+mn-ea"/>
        <a:cs typeface="+mn-cs"/>
      </a:defRPr>
    </a:lvl7pPr>
    <a:lvl8pPr marL="3200068" algn="l" defTabSz="457152" rtl="0" eaLnBrk="1" latinLnBrk="0" hangingPunct="1">
      <a:defRPr sz="1200" kern="1200">
        <a:solidFill>
          <a:schemeClr val="tx1"/>
        </a:solidFill>
        <a:latin typeface="+mn-lt"/>
        <a:ea typeface="+mn-ea"/>
        <a:cs typeface="+mn-cs"/>
      </a:defRPr>
    </a:lvl8pPr>
    <a:lvl9pPr marL="3657221" algn="l" defTabSz="45715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754063"/>
            <a:ext cx="5029200" cy="3771900"/>
          </a:xfrm>
          <a:prstGeom prst="rect">
            <a:avLst/>
          </a:prstGeom>
          <a:noFill/>
          <a:ln w="12700">
            <a:solidFill>
              <a:prstClr val="black"/>
            </a:solidFill>
          </a:ln>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fld id="{AD1A4FA8-6D35-4091-921E-324041A90DE8}" type="slidenum">
              <a:rPr lang="uk-UA" sz="1400" smtClean="0">
                <a:latin typeface="Times New Roman"/>
              </a:rPr>
              <a:t>1</a:t>
            </a:fld>
            <a:endParaRPr lang="uk-UA"/>
          </a:p>
        </p:txBody>
      </p:sp>
    </p:spTree>
    <p:extLst>
      <p:ext uri="{BB962C8B-B14F-4D97-AF65-F5344CB8AC3E}">
        <p14:creationId xmlns:p14="http://schemas.microsoft.com/office/powerpoint/2010/main" val="35421404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PlaceHolder 1"/>
          <p:cNvSpPr>
            <a:spLocks noGrp="1"/>
          </p:cNvSpPr>
          <p:nvPr>
            <p:ph type="body"/>
          </p:nvPr>
        </p:nvSpPr>
        <p:spPr>
          <a:xfrm>
            <a:off x="777240" y="4777560"/>
            <a:ext cx="6217560" cy="5316120"/>
          </a:xfrm>
          <a:prstGeom prst="rect">
            <a:avLst/>
          </a:prstGeom>
        </p:spPr>
        <p:txBody>
          <a:bodyPr lIns="0" tIns="0" rIns="0" bIns="0"/>
          <a:lstStyle/>
          <a:p>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PlaceHolder 1"/>
          <p:cNvSpPr>
            <a:spLocks noGrp="1"/>
          </p:cNvSpPr>
          <p:nvPr>
            <p:ph type="body"/>
          </p:nvPr>
        </p:nvSpPr>
        <p:spPr>
          <a:xfrm>
            <a:off x="777240" y="4777560"/>
            <a:ext cx="6217560" cy="4525920"/>
          </a:xfrm>
          <a:prstGeom prst="rect">
            <a:avLst/>
          </a:prstGeom>
        </p:spPr>
        <p:txBody>
          <a:bodyPr lIns="0" tIns="0" rIns="0" bIns="0"/>
          <a:lstStyle/>
          <a:p>
            <a:r>
              <a:rPr lang="en-US" sz="1200" dirty="0" smtClean="0">
                <a:effectLst/>
                <a:latin typeface="Arial"/>
                <a:cs typeface="Arial"/>
              </a:rPr>
              <a:t>Grimmer, Justin and Brandon M. Stewart. 2013. “Text as Data: The Promise and Pitfalls of Automatic Content Analysis Methods for Political Texts.” </a:t>
            </a:r>
            <a:r>
              <a:rPr lang="en-US" sz="1200" i="1" dirty="0" smtClean="0">
                <a:effectLst/>
                <a:latin typeface="Arial"/>
                <a:cs typeface="Arial"/>
              </a:rPr>
              <a:t>Political Analysis</a:t>
            </a:r>
            <a:r>
              <a:rPr lang="en-US" sz="1200" dirty="0" smtClean="0">
                <a:effectLst/>
                <a:latin typeface="Arial"/>
                <a:cs typeface="Arial"/>
              </a:rPr>
              <a:t> 21(3):267–97.</a:t>
            </a:r>
          </a:p>
          <a:p>
            <a:endParaRPr lang="en-US" sz="2000" dirty="0" smtClean="0">
              <a:latin typeface="Arial"/>
            </a:endParaRPr>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PlaceHolder 1"/>
          <p:cNvSpPr>
            <a:spLocks noGrp="1"/>
          </p:cNvSpPr>
          <p:nvPr>
            <p:ph type="body"/>
          </p:nvPr>
        </p:nvSpPr>
        <p:spPr>
          <a:xfrm>
            <a:off x="777240" y="4777560"/>
            <a:ext cx="6217560" cy="4525920"/>
          </a:xfrm>
          <a:prstGeom prst="rect">
            <a:avLst/>
          </a:prstGeom>
        </p:spPr>
        <p:txBody>
          <a:bodyPr lIns="0" tIns="0" rIns="0" bIns="0"/>
          <a:lstStyle/>
          <a:p>
            <a:r>
              <a:rPr lang="en-US" sz="1200" dirty="0">
                <a:latin typeface="Arial"/>
              </a:rPr>
              <a:t>Your first decision, can I do automated text analysis? It requires digitized text. </a:t>
            </a:r>
            <a:endParaRPr lang="en-US" sz="1200" dirty="0" smtClean="0">
              <a:latin typeface="Arial"/>
            </a:endParaRPr>
          </a:p>
          <a:p>
            <a:r>
              <a:rPr lang="en-US" sz="1200" dirty="0" smtClean="0">
                <a:latin typeface="Arial"/>
              </a:rPr>
              <a:t>Cosine similarity just</a:t>
            </a:r>
            <a:r>
              <a:rPr lang="en-US" sz="1200" baseline="0" dirty="0" smtClean="0">
                <a:latin typeface="Arial"/>
              </a:rPr>
              <a:t> checks how similar the corpora are – useful for plagiarism checking. If the number is near zero, someone plagiarized</a:t>
            </a:r>
          </a:p>
          <a:p>
            <a:endParaRPr lang="en-US" sz="1200" dirty="0" smtClean="0">
              <a:latin typeface="Arial"/>
            </a:endParaRPr>
          </a:p>
          <a:p>
            <a:r>
              <a:rPr lang="en-US" sz="1200" dirty="0" smtClean="0">
                <a:latin typeface="Arial"/>
              </a:rPr>
              <a:t>Second </a:t>
            </a:r>
            <a:r>
              <a:rPr lang="en-US" sz="1200" dirty="0">
                <a:latin typeface="Arial"/>
              </a:rPr>
              <a:t>question, do I want to do deductive or inductive analysis</a:t>
            </a:r>
            <a:r>
              <a:rPr lang="en-US" sz="1200" dirty="0" smtClean="0">
                <a:latin typeface="Arial"/>
              </a:rPr>
              <a:t>?</a:t>
            </a:r>
          </a:p>
          <a:p>
            <a:endParaRPr lang="en-US" sz="1200" dirty="0" smtClean="0">
              <a:latin typeface="Arial"/>
            </a:endParaRPr>
          </a:p>
          <a:p>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754063"/>
            <a:ext cx="5029200" cy="3771900"/>
          </a:xfrm>
          <a:prstGeom prst="rect">
            <a:avLst/>
          </a:prstGeom>
          <a:noFill/>
          <a:ln w="12700">
            <a:solidFill>
              <a:prstClr val="black"/>
            </a:solidFill>
          </a:ln>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fld id="{AD1A4FA8-6D35-4091-921E-324041A90DE8}" type="slidenum">
              <a:rPr lang="uk-UA" sz="1400" smtClean="0">
                <a:latin typeface="Times New Roman"/>
              </a:rPr>
              <a:t>14</a:t>
            </a:fld>
            <a:endParaRPr lang="uk-UA"/>
          </a:p>
        </p:txBody>
      </p:sp>
    </p:spTree>
    <p:extLst>
      <p:ext uri="{BB962C8B-B14F-4D97-AF65-F5344CB8AC3E}">
        <p14:creationId xmlns:p14="http://schemas.microsoft.com/office/powerpoint/2010/main" val="13135662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body"/>
          </p:nvPr>
        </p:nvSpPr>
        <p:spPr>
          <a:xfrm>
            <a:off x="777240" y="4777560"/>
            <a:ext cx="6217560" cy="4525920"/>
          </a:xfrm>
          <a:prstGeom prst="rect">
            <a:avLst/>
          </a:prstGeom>
        </p:spPr>
        <p:txBody>
          <a:bodyPr lIns="0" tIns="0" rIns="0" bIns="0"/>
          <a:lstStyle/>
          <a:p>
            <a:r>
              <a:rPr lang="en-US" sz="1200" dirty="0">
                <a:latin typeface="Arial"/>
                <a:cs typeface="Arial"/>
              </a:rPr>
              <a:t>-Important terms: </a:t>
            </a:r>
            <a:endParaRPr sz="1200" dirty="0">
              <a:latin typeface="Arial"/>
              <a:cs typeface="Arial"/>
            </a:endParaRPr>
          </a:p>
          <a:p>
            <a:r>
              <a:rPr lang="en-US" sz="1200" dirty="0">
                <a:latin typeface="Arial"/>
                <a:cs typeface="Arial"/>
              </a:rPr>
              <a:t>Lexical: fancy name for word</a:t>
            </a:r>
            <a:endParaRPr sz="1200" dirty="0">
              <a:latin typeface="Arial"/>
              <a:cs typeface="Arial"/>
            </a:endParaRPr>
          </a:p>
          <a:p>
            <a:r>
              <a:rPr lang="en-US" sz="1200" dirty="0">
                <a:latin typeface="Arial"/>
                <a:cs typeface="Arial"/>
              </a:rPr>
              <a:t>Corpus: collection of texts</a:t>
            </a:r>
            <a:endParaRPr sz="1200" dirty="0">
              <a:latin typeface="Arial"/>
              <a:cs typeface="Arial"/>
            </a:endParaRPr>
          </a:p>
          <a:p>
            <a:r>
              <a:rPr lang="en-US" sz="1200" dirty="0">
                <a:latin typeface="Arial"/>
                <a:cs typeface="Arial"/>
              </a:rPr>
              <a:t>n-gram: a gram is a word, a uni-gram is one word, a bi-gram is two words, etc.</a:t>
            </a:r>
            <a:endParaRPr sz="1200" dirty="0">
              <a:latin typeface="Arial"/>
              <a:cs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body"/>
          </p:nvPr>
        </p:nvSpPr>
        <p:spPr>
          <a:xfrm>
            <a:off x="777240" y="4777560"/>
            <a:ext cx="6217560" cy="4525920"/>
          </a:xfrm>
          <a:prstGeom prst="rect">
            <a:avLst/>
          </a:prstGeom>
        </p:spPr>
        <p:txBody>
          <a:bodyPr lIns="0" tIns="0" rIns="0" bIns="0"/>
          <a:lstStyle/>
          <a:p>
            <a:endParaRPr sz="1200" dirty="0">
              <a:latin typeface="Arial"/>
              <a:cs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PlaceHolder 1"/>
          <p:cNvSpPr>
            <a:spLocks noGrp="1"/>
          </p:cNvSpPr>
          <p:nvPr>
            <p:ph type="body"/>
          </p:nvPr>
        </p:nvSpPr>
        <p:spPr>
          <a:xfrm>
            <a:off x="777240" y="4777560"/>
            <a:ext cx="6217560" cy="4525920"/>
          </a:xfrm>
          <a:prstGeom prst="rect">
            <a:avLst/>
          </a:prstGeom>
        </p:spPr>
        <p:txBody>
          <a:bodyPr lIns="0" tIns="0" rIns="0" bIns="0"/>
          <a:lstStyle/>
          <a:p>
            <a:r>
              <a:rPr lang="en-US" sz="1200" dirty="0" smtClean="0">
                <a:solidFill>
                  <a:srgbClr val="000000"/>
                </a:solidFill>
                <a:latin typeface="Arial"/>
                <a:ea typeface="Droid Sans Fallback"/>
              </a:rPr>
              <a:t>“What kind of stuff do</a:t>
            </a:r>
            <a:r>
              <a:rPr lang="en-US" sz="1200" baseline="0" dirty="0" smtClean="0">
                <a:solidFill>
                  <a:srgbClr val="000000"/>
                </a:solidFill>
                <a:latin typeface="Arial"/>
                <a:ea typeface="Droid Sans Fallback"/>
              </a:rPr>
              <a:t> we have in the bag?”</a:t>
            </a:r>
            <a:endParaRPr lang="en-US" sz="1200" dirty="0" smtClean="0">
              <a:solidFill>
                <a:srgbClr val="000000"/>
              </a:solidFill>
              <a:latin typeface="Arial"/>
              <a:ea typeface="Droid Sans Fallback"/>
            </a:endParaRPr>
          </a:p>
          <a:p>
            <a:endParaRPr lang="en-US" sz="1200" dirty="0" smtClean="0">
              <a:solidFill>
                <a:srgbClr val="000000"/>
              </a:solidFill>
              <a:latin typeface="Arial"/>
              <a:ea typeface="Droid Sans Fallback"/>
            </a:endParaRPr>
          </a:p>
          <a:p>
            <a:r>
              <a:rPr lang="en-US" sz="1200" dirty="0" smtClean="0">
                <a:solidFill>
                  <a:srgbClr val="000000"/>
                </a:solidFill>
                <a:latin typeface="Arial"/>
                <a:ea typeface="Droid Sans Fallback"/>
              </a:rPr>
              <a:t>If </a:t>
            </a:r>
            <a:r>
              <a:rPr lang="en-US" sz="1200" dirty="0">
                <a:solidFill>
                  <a:srgbClr val="000000"/>
                </a:solidFill>
                <a:latin typeface="Arial"/>
                <a:ea typeface="Droid Sans Fallback"/>
              </a:rPr>
              <a:t>you are not looking for particular categories or themes, there are ways to inductively explore text. These are fully automated methods. These use a “bag-of-words” approach. The order of the words do not matter, it's just the presence and sometimes co-presence of words within a document that matters. This seems like an extreme assumption, but it turns out if you're looking for themes or topics within a text, this is the best way to do so. Using “bi-grams” or “tri-grams” does not actually add much information.</a:t>
            </a:r>
            <a:endParaRPr sz="1200"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ceHolder 1"/>
          <p:cNvSpPr>
            <a:spLocks noGrp="1"/>
          </p:cNvSpPr>
          <p:nvPr>
            <p:ph type="body"/>
          </p:nvPr>
        </p:nvSpPr>
        <p:spPr>
          <a:xfrm>
            <a:off x="777240" y="4777560"/>
            <a:ext cx="6217560" cy="4871880"/>
          </a:xfrm>
          <a:prstGeom prst="rect">
            <a:avLst/>
          </a:prstGeom>
        </p:spPr>
        <p:txBody>
          <a:bodyPr lIns="0" tIns="0" rIns="0" bIns="0"/>
          <a:lstStyle/>
          <a:p>
            <a:r>
              <a:rPr lang="en-US" sz="1200" dirty="0">
                <a:latin typeface="Arial"/>
                <a:cs typeface="Arial"/>
              </a:rPr>
              <a:t>Pre-processing: common but optional steps (many of the qualitative choices you will have to make to do automated text analysis)</a:t>
            </a:r>
            <a:endParaRPr sz="1200" dirty="0">
              <a:latin typeface="Arial"/>
              <a:cs typeface="Arial"/>
            </a:endParaRPr>
          </a:p>
          <a:p>
            <a:r>
              <a:rPr lang="en-US" sz="1200" dirty="0">
                <a:latin typeface="Arial"/>
                <a:cs typeface="Arial"/>
              </a:rPr>
              <a:t>	-Remove capitalization</a:t>
            </a:r>
            <a:endParaRPr sz="1200" dirty="0">
              <a:latin typeface="Arial"/>
              <a:cs typeface="Arial"/>
            </a:endParaRPr>
          </a:p>
          <a:p>
            <a:r>
              <a:rPr lang="en-US" sz="1200" dirty="0">
                <a:latin typeface="Arial"/>
                <a:cs typeface="Arial"/>
              </a:rPr>
              <a:t>	-Remove punctuation and numbers</a:t>
            </a:r>
            <a:endParaRPr sz="1200" dirty="0">
              <a:latin typeface="Arial"/>
              <a:cs typeface="Arial"/>
            </a:endParaRPr>
          </a:p>
          <a:p>
            <a:r>
              <a:rPr lang="en-US" sz="1200" dirty="0">
                <a:latin typeface="Arial"/>
                <a:cs typeface="Arial"/>
              </a:rPr>
              <a:t>	-Remove stop-words (words that carry little meaning, like it, the, a)</a:t>
            </a:r>
            <a:endParaRPr sz="1200" dirty="0">
              <a:latin typeface="Arial"/>
              <a:cs typeface="Arial"/>
            </a:endParaRPr>
          </a:p>
          <a:p>
            <a:r>
              <a:rPr lang="en-US" sz="1200" dirty="0">
                <a:latin typeface="Arial"/>
                <a:cs typeface="Arial"/>
              </a:rPr>
              <a:t>	-Stem words</a:t>
            </a:r>
            <a:endParaRPr sz="1200" dirty="0">
              <a:latin typeface="Arial"/>
              <a:cs typeface="Arial"/>
            </a:endParaRPr>
          </a:p>
          <a:p>
            <a:r>
              <a:rPr lang="en-US" sz="1200" dirty="0">
                <a:latin typeface="Arial"/>
                <a:cs typeface="Arial"/>
              </a:rPr>
              <a:t>		Stemming words is a way to reduce the number of words in your corpus. It combines similar words into one “stem”, similar to reducing words to their root. So machine and machines would count as the same stem. You might not always want to do this. For example, I have a colleague studying the Makers movement. In her case, Make is significantly different from Makers, so she would want to keep them separate.</a:t>
            </a:r>
            <a:endParaRPr sz="1200" dirty="0">
              <a:latin typeface="Arial"/>
              <a:cs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PlaceHolder 1"/>
          <p:cNvSpPr>
            <a:spLocks noGrp="1"/>
          </p:cNvSpPr>
          <p:nvPr>
            <p:ph type="body"/>
          </p:nvPr>
        </p:nvSpPr>
        <p:spPr>
          <a:xfrm>
            <a:off x="777240" y="4777560"/>
            <a:ext cx="6217560" cy="4525920"/>
          </a:xfrm>
          <a:prstGeom prst="rect">
            <a:avLst/>
          </a:prstGeom>
        </p:spPr>
        <p:txBody>
          <a:bodyPr lIns="0" tIns="0" rIns="0" bIns="0"/>
          <a:lstStyle/>
          <a:p>
            <a:r>
              <a:rPr lang="en-US" sz="1200" dirty="0">
                <a:solidFill>
                  <a:srgbClr val="000000"/>
                </a:solidFill>
                <a:latin typeface="Arial"/>
                <a:ea typeface="Droid Sans Fallback"/>
              </a:rPr>
              <a:t>After you do this, produce a document-term matrix. Rows are documents, columns are terms, and the cells are the frequency of each term per document. From here, you can do a number of calculations</a:t>
            </a:r>
            <a:r>
              <a:rPr lang="en-US" sz="1200" dirty="0" smtClean="0">
                <a:solidFill>
                  <a:srgbClr val="000000"/>
                </a:solidFill>
                <a:latin typeface="Arial"/>
                <a:ea typeface="Droid Sans Fallback"/>
              </a:rPr>
              <a:t>.</a:t>
            </a:r>
          </a:p>
          <a:p>
            <a:endParaRPr lang="en-US" sz="1200" dirty="0" smtClean="0">
              <a:solidFill>
                <a:srgbClr val="000000"/>
              </a:solidFill>
              <a:latin typeface="Arial"/>
            </a:endParaRPr>
          </a:p>
          <a:p>
            <a:r>
              <a:rPr lang="en-US" sz="1200" dirty="0" smtClean="0">
                <a:solidFill>
                  <a:srgbClr val="000000"/>
                </a:solidFill>
                <a:latin typeface="Arial"/>
              </a:rPr>
              <a:t>Documents =</a:t>
            </a:r>
            <a:r>
              <a:rPr lang="en-US" sz="1200" baseline="0" dirty="0" smtClean="0">
                <a:solidFill>
                  <a:srgbClr val="000000"/>
                </a:solidFill>
                <a:latin typeface="Arial"/>
              </a:rPr>
              <a:t> rows</a:t>
            </a:r>
          </a:p>
          <a:p>
            <a:endParaRPr lang="en-US" sz="1200" baseline="0" dirty="0" smtClean="0">
              <a:solidFill>
                <a:srgbClr val="000000"/>
              </a:solidFill>
              <a:latin typeface="Arial"/>
            </a:endParaRPr>
          </a:p>
          <a:p>
            <a:r>
              <a:rPr lang="en-US" sz="1200" baseline="0" dirty="0" smtClean="0">
                <a:solidFill>
                  <a:srgbClr val="000000"/>
                </a:solidFill>
                <a:latin typeface="Arial"/>
              </a:rPr>
              <a:t>Terms = columns</a:t>
            </a:r>
          </a:p>
          <a:p>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754063"/>
            <a:ext cx="5029200" cy="3771900"/>
          </a:xfrm>
          <a:prstGeom prst="rect">
            <a:avLst/>
          </a:prstGeom>
          <a:noFill/>
          <a:ln w="12700">
            <a:solidFill>
              <a:prstClr val="black"/>
            </a:solidFill>
          </a:ln>
        </p:spPr>
      </p:sp>
      <p:sp>
        <p:nvSpPr>
          <p:cNvPr id="3" name="Notes Placeholder 2"/>
          <p:cNvSpPr>
            <a:spLocks noGrp="1"/>
          </p:cNvSpPr>
          <p:nvPr>
            <p:ph type="body" idx="1"/>
          </p:nvPr>
        </p:nvSpPr>
        <p:spPr/>
        <p:txBody>
          <a:bodyPr/>
          <a:lstStyle/>
          <a:p>
            <a:r>
              <a:rPr lang="en-US" dirty="0" smtClean="0">
                <a:latin typeface="Arial"/>
                <a:cs typeface="Arial"/>
              </a:rPr>
              <a:t>From</a:t>
            </a:r>
            <a:r>
              <a:rPr lang="en-US" baseline="0" dirty="0" smtClean="0">
                <a:latin typeface="Arial"/>
                <a:cs typeface="Arial"/>
              </a:rPr>
              <a:t> Geomblog: “</a:t>
            </a:r>
            <a:r>
              <a:rPr lang="en-US" sz="1200" b="0" i="0" kern="1200" dirty="0" smtClean="0">
                <a:solidFill>
                  <a:schemeClr val="tx1"/>
                </a:solidFill>
                <a:effectLst/>
                <a:latin typeface="Arial"/>
                <a:ea typeface="+mn-ea"/>
                <a:cs typeface="Arial"/>
              </a:rPr>
              <a:t>Once you think of documents as bags of "terms", you need a way of weighting these terms in a way that allows "similar" documents to have a similar set of weights. Term frequency (TF) is one way of doing this: weight a term with a number proportional to how often it appears. This makes some sense; a document about soccer might use the word 'football' or 'soccer' fairly often, as compared with a document on cricket.”</a:t>
            </a:r>
            <a:r>
              <a:rPr lang="en-US" dirty="0" smtClean="0">
                <a:latin typeface="Arial"/>
                <a:cs typeface="Arial"/>
              </a:rPr>
              <a:t/>
            </a:r>
            <a:br>
              <a:rPr lang="en-US" dirty="0" smtClean="0">
                <a:latin typeface="Arial"/>
                <a:cs typeface="Arial"/>
              </a:rPr>
            </a:br>
            <a:r>
              <a:rPr lang="en-US" dirty="0" smtClean="0">
                <a:latin typeface="Arial"/>
                <a:cs typeface="Arial"/>
              </a:rPr>
              <a:t/>
            </a:r>
            <a:br>
              <a:rPr lang="en-US" dirty="0" smtClean="0">
                <a:latin typeface="Arial"/>
                <a:cs typeface="Arial"/>
              </a:rPr>
            </a:br>
            <a:r>
              <a:rPr lang="en-US" dirty="0" smtClean="0">
                <a:latin typeface="Arial"/>
                <a:cs typeface="Arial"/>
              </a:rPr>
              <a:t>“</a:t>
            </a:r>
            <a:r>
              <a:rPr lang="en-US" sz="1200" b="0" i="0" kern="1200" dirty="0" smtClean="0">
                <a:solidFill>
                  <a:schemeClr val="tx1"/>
                </a:solidFill>
                <a:effectLst/>
                <a:latin typeface="Arial"/>
                <a:ea typeface="+mn-ea"/>
                <a:cs typeface="Arial"/>
              </a:rPr>
              <a:t>However, words like 'a', 'an' and 'the' also appear very often in a document. How does one prevent these terms from washing away any semantic context one might have ? One idea is to weight the term frequency by something called 'Inverse Document Frequency' (IDF). For a given collection of documents, count in how many documents a fixed term appears. This number is the term's document frequency. Clearly, a term that appears in all documents can't be a useful distinguisher of a document and so the larger this number is, the less relevant the term. Therefore, by multiplying the term frequency by a function inversely related to the document frequency (if p is the fraction of documents a term appears in, the IDF is often set equal to log(1/p)), you get a more accurate estimate of the importance of the term.”</a:t>
            </a:r>
          </a:p>
          <a:p>
            <a:endParaRPr lang="en-US" sz="1200" b="0" i="0" kern="1200" dirty="0" smtClean="0">
              <a:solidFill>
                <a:schemeClr val="tx1"/>
              </a:solidFill>
              <a:effectLst/>
              <a:latin typeface="Arial"/>
              <a:ea typeface="+mn-ea"/>
              <a:cs typeface="Arial"/>
            </a:endParaRPr>
          </a:p>
          <a:p>
            <a:r>
              <a:rPr lang="en-US" sz="1200" b="0" i="0" kern="1200" dirty="0" smtClean="0">
                <a:solidFill>
                  <a:schemeClr val="tx1"/>
                </a:solidFill>
                <a:effectLst/>
                <a:latin typeface="Arial"/>
                <a:ea typeface="+mn-ea"/>
                <a:cs typeface="Arial"/>
              </a:rPr>
              <a:t>Karen Jones, Prof. of Computers and Information, Cambridge Computer Laboratory</a:t>
            </a:r>
          </a:p>
          <a:p>
            <a:r>
              <a:rPr lang="en-US" dirty="0" smtClean="0">
                <a:latin typeface="+mn-lt"/>
                <a:cs typeface="Arial"/>
              </a:rPr>
              <a:t>The Lovelace Medal is presented by the British Computer Society to individuals who have made a contribution which is of major significance in the advancement of Information Systems or which adds significantly to the understanding of Information Systems. The Lovelace Medal and associated lecture are named in memory of Ada Lovelace, who was an inspiration to the computer pioneer Charles Babbage.</a:t>
            </a:r>
          </a:p>
          <a:p>
            <a:endParaRPr lang="en-US" dirty="0" smtClean="0">
              <a:latin typeface="+mn-lt"/>
              <a:cs typeface="Arial"/>
            </a:endParaRPr>
          </a:p>
          <a:p>
            <a:r>
              <a:rPr lang="en-US" dirty="0" smtClean="0">
                <a:latin typeface="+mn-lt"/>
                <a:cs typeface="Arial"/>
              </a:rPr>
              <a:t>The ACM have named Karen Spärck Jones the 2007 ACM Athena Lecturer. Athena Awards celebrate women researchers who have made fundamental contributions to Computer Science. The Athena Award is given by ACM-W, the ACM Committee on Women, to nominees from ACM Special Interest Groups, in this case from ACM SIGIR.</a:t>
            </a:r>
          </a:p>
          <a:p>
            <a:endParaRPr lang="en-US" dirty="0" smtClean="0">
              <a:latin typeface="+mn-lt"/>
              <a:cs typeface="Arial"/>
            </a:endParaRPr>
          </a:p>
          <a:p>
            <a:r>
              <a:rPr lang="en-US" dirty="0" smtClean="0">
                <a:latin typeface="+mn-lt"/>
                <a:cs typeface="Arial"/>
              </a:rPr>
              <a:t>The ACM – AAAI Allen Newell Award, sponsored by the Association for Computing Machinery in conjunction with the Association for the Advancement of Artificial Intelligence, was established to honour the memory and achievements of Allen Newell. The award is presented to an individual selected for career contributions that have breadth within Computer Science, or that bridge Computer Science and other disciplines.</a:t>
            </a:r>
          </a:p>
          <a:p>
            <a:endParaRPr lang="en-US" dirty="0">
              <a:latin typeface="Arial"/>
              <a:cs typeface="Arial"/>
            </a:endParaRPr>
          </a:p>
        </p:txBody>
      </p:sp>
      <p:sp>
        <p:nvSpPr>
          <p:cNvPr id="4" name="Slide Number Placeholder 3"/>
          <p:cNvSpPr>
            <a:spLocks noGrp="1"/>
          </p:cNvSpPr>
          <p:nvPr>
            <p:ph type="sldNum" idx="10"/>
          </p:nvPr>
        </p:nvSpPr>
        <p:spPr/>
        <p:txBody>
          <a:bodyPr/>
          <a:lstStyle/>
          <a:p>
            <a:pPr algn="r"/>
            <a:fld id="{AD1A4FA8-6D35-4091-921E-324041A90DE8}" type="slidenum">
              <a:rPr lang="en-US" sz="1400" smtClean="0">
                <a:latin typeface="Times New Roman"/>
              </a:rPr>
              <a:t>23</a:t>
            </a:fld>
            <a:endParaRPr lang="en-US" dirty="0"/>
          </a:p>
        </p:txBody>
      </p:sp>
    </p:spTree>
    <p:extLst>
      <p:ext uri="{BB962C8B-B14F-4D97-AF65-F5344CB8AC3E}">
        <p14:creationId xmlns:p14="http://schemas.microsoft.com/office/powerpoint/2010/main" val="3034159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754063"/>
            <a:ext cx="5029200" cy="3771900"/>
          </a:xfrm>
          <a:prstGeom prst="rect">
            <a:avLst/>
          </a:prstGeom>
          <a:noFill/>
          <a:ln w="12700">
            <a:solidFill>
              <a:prstClr val="black"/>
            </a:solidFill>
          </a:ln>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fld id="{AD1A4FA8-6D35-4091-921E-324041A90DE8}" type="slidenum">
              <a:rPr lang="uk-UA" sz="1400" smtClean="0">
                <a:latin typeface="Times New Roman"/>
              </a:rPr>
              <a:t>2</a:t>
            </a:fld>
            <a:endParaRPr lang="uk-UA"/>
          </a:p>
        </p:txBody>
      </p:sp>
    </p:spTree>
    <p:extLst>
      <p:ext uri="{BB962C8B-B14F-4D97-AF65-F5344CB8AC3E}">
        <p14:creationId xmlns:p14="http://schemas.microsoft.com/office/powerpoint/2010/main" val="23888081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PlaceHolder 1"/>
          <p:cNvSpPr>
            <a:spLocks noGrp="1"/>
          </p:cNvSpPr>
          <p:nvPr>
            <p:ph type="body"/>
          </p:nvPr>
        </p:nvSpPr>
        <p:spPr>
          <a:xfrm>
            <a:off x="777240" y="4777560"/>
            <a:ext cx="6217560" cy="5158440"/>
          </a:xfrm>
          <a:prstGeom prst="rect">
            <a:avLst/>
          </a:prstGeom>
        </p:spPr>
        <p:txBody>
          <a:bodyPr lIns="0" tIns="0" rIns="0" bIns="0"/>
          <a:lstStyle/>
          <a:p>
            <a:r>
              <a:rPr lang="en-US" sz="1200" dirty="0" smtClean="0">
                <a:latin typeface="Arial"/>
                <a:cs typeface="Arial"/>
              </a:rPr>
              <a:t>This </a:t>
            </a:r>
            <a:r>
              <a:rPr lang="en-US" sz="1200" dirty="0">
                <a:latin typeface="Arial"/>
                <a:cs typeface="Arial"/>
              </a:rPr>
              <a:t>has a long history in content analysis. People will count the number of times words occur in text and use that as a measure of particular topics. Now we can automate it.</a:t>
            </a:r>
            <a:endParaRPr sz="1200" dirty="0">
              <a:latin typeface="Arial"/>
              <a:cs typeface="Arial"/>
            </a:endParaRPr>
          </a:p>
          <a:p>
            <a:r>
              <a:rPr lang="en-US" sz="1200" dirty="0">
                <a:latin typeface="Arial"/>
                <a:cs typeface="Arial"/>
              </a:rPr>
              <a:t>		Sentiment analysis is a popularly used dictionary </a:t>
            </a:r>
            <a:r>
              <a:rPr lang="en-US" sz="1200" dirty="0" smtClean="0">
                <a:latin typeface="Arial"/>
                <a:cs typeface="Arial"/>
              </a:rPr>
              <a:t>method</a:t>
            </a:r>
            <a:r>
              <a:rPr lang="en-US" sz="1200" baseline="0" dirty="0" smtClean="0">
                <a:latin typeface="Arial"/>
                <a:cs typeface="Arial"/>
              </a:rPr>
              <a:t> (though it has trouble with the word NOT; with sarcasm; etc.)</a:t>
            </a:r>
            <a:endParaRPr sz="1200" dirty="0">
              <a:latin typeface="Arial"/>
              <a:cs typeface="Arial"/>
            </a:endParaRPr>
          </a:p>
          <a:p>
            <a:r>
              <a:rPr lang="en-US" sz="1200" dirty="0">
                <a:latin typeface="Arial"/>
                <a:cs typeface="Arial"/>
              </a:rPr>
              <a:t>This method is particularly good if you think your documents have multiple, overlapping topics or categories. You can determine percent of document per category, rather than assign a document to a category</a:t>
            </a:r>
            <a:r>
              <a:rPr lang="en-US" sz="1200" dirty="0" smtClean="0">
                <a:latin typeface="Arial"/>
                <a:cs typeface="Arial"/>
              </a:rPr>
              <a:t>. I.e. this document is 30% anxious</a:t>
            </a:r>
            <a:r>
              <a:rPr lang="en-US" sz="1200" baseline="0" dirty="0" smtClean="0">
                <a:latin typeface="Arial"/>
                <a:cs typeface="Arial"/>
              </a:rPr>
              <a:t> and 38% self-expressive</a:t>
            </a:r>
            <a:endParaRPr sz="1200" dirty="0">
              <a:latin typeface="Arial"/>
              <a:cs typeface="Arial"/>
            </a:endParaRPr>
          </a:p>
          <a:p>
            <a:r>
              <a:rPr lang="en-US" sz="1200" dirty="0">
                <a:latin typeface="Arial"/>
                <a:cs typeface="Arial"/>
              </a:rPr>
              <a:t>You can use existing dictionaries, like LIWC</a:t>
            </a:r>
            <a:endParaRPr sz="1200" dirty="0">
              <a:latin typeface="Arial"/>
              <a:cs typeface="Arial"/>
            </a:endParaRPr>
          </a:p>
          <a:p>
            <a:r>
              <a:rPr lang="en-US" sz="1200" dirty="0">
                <a:latin typeface="Arial"/>
                <a:cs typeface="Arial"/>
              </a:rPr>
              <a:t>Or create your own. You can use WordNet for synonyms to create a fairly comprehensive dictionary for any topic or category. </a:t>
            </a:r>
            <a:endParaRPr lang="en-US" sz="1200" dirty="0" smtClean="0">
              <a:latin typeface="Arial"/>
              <a:cs typeface="Arial"/>
            </a:endParaRPr>
          </a:p>
          <a:p>
            <a:endParaRPr lang="en-US" sz="1200" dirty="0" smtClean="0">
              <a:latin typeface="Arial"/>
              <a:cs typeface="Arial"/>
            </a:endParaRPr>
          </a:p>
          <a:p>
            <a:r>
              <a:rPr lang="en-US" sz="1200" dirty="0" smtClean="0">
                <a:latin typeface="Arial"/>
                <a:cs typeface="Arial"/>
              </a:rPr>
              <a:t>You need to construct a list of mutually </a:t>
            </a:r>
            <a:r>
              <a:rPr lang="en-US" sz="1200" dirty="0">
                <a:latin typeface="Arial"/>
                <a:cs typeface="Arial"/>
              </a:rPr>
              <a:t>exclusive and exhaustive </a:t>
            </a:r>
            <a:r>
              <a:rPr lang="en-US" sz="1200" dirty="0" smtClean="0">
                <a:latin typeface="Arial"/>
                <a:cs typeface="Arial"/>
              </a:rPr>
              <a:t>categories to use </a:t>
            </a:r>
            <a:r>
              <a:rPr lang="en-US" sz="1200" dirty="0">
                <a:latin typeface="Arial"/>
                <a:cs typeface="Arial"/>
              </a:rPr>
              <a:t>classification</a:t>
            </a:r>
            <a:r>
              <a:rPr lang="en-US" sz="1200" dirty="0" smtClean="0">
                <a:latin typeface="Arial"/>
                <a:cs typeface="Arial"/>
              </a:rPr>
              <a:t>. Other is okay… but, it helps to have that as a small percentage.</a:t>
            </a:r>
            <a:r>
              <a:rPr lang="en-US" sz="1200" baseline="0" dirty="0" smtClean="0">
                <a:latin typeface="Arial"/>
                <a:cs typeface="Arial"/>
              </a:rPr>
              <a:t> </a:t>
            </a:r>
            <a:endParaRPr sz="1200" dirty="0">
              <a:latin typeface="Arial"/>
              <a:cs typeface="Arial"/>
            </a:endParaRPr>
          </a:p>
          <a:p>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754063"/>
            <a:ext cx="5029200" cy="3771900"/>
          </a:xfrm>
          <a:prstGeom prst="rect">
            <a:avLst/>
          </a:prstGeom>
          <a:noFill/>
          <a:ln w="12700">
            <a:solidFill>
              <a:prstClr val="black"/>
            </a:solidFill>
          </a:ln>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fld id="{AD1A4FA8-6D35-4091-921E-324041A90DE8}" type="slidenum">
              <a:rPr lang="uk-UA" sz="1400" smtClean="0">
                <a:latin typeface="Times New Roman"/>
              </a:rPr>
              <a:t>26</a:t>
            </a:fld>
            <a:endParaRPr lang="uk-UA"/>
          </a:p>
        </p:txBody>
      </p:sp>
    </p:spTree>
    <p:extLst>
      <p:ext uri="{BB962C8B-B14F-4D97-AF65-F5344CB8AC3E}">
        <p14:creationId xmlns:p14="http://schemas.microsoft.com/office/powerpoint/2010/main" val="15121315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754063"/>
            <a:ext cx="5029200" cy="3771900"/>
          </a:xfrm>
          <a:prstGeom prst="rect">
            <a:avLst/>
          </a:prstGeom>
          <a:noFill/>
          <a:ln w="12700">
            <a:solidFill>
              <a:prstClr val="black"/>
            </a:solidFill>
          </a:ln>
        </p:spPr>
      </p:sp>
      <p:sp>
        <p:nvSpPr>
          <p:cNvPr id="3" name="Notes Placeholder 2"/>
          <p:cNvSpPr>
            <a:spLocks noGrp="1"/>
          </p:cNvSpPr>
          <p:nvPr>
            <p:ph type="body" idx="1"/>
          </p:nvPr>
        </p:nvSpPr>
        <p:spPr/>
        <p:txBody>
          <a:bodyPr/>
          <a:lstStyle/>
          <a:p>
            <a:r>
              <a:rPr lang="en-US" dirty="0" smtClean="0">
                <a:latin typeface="Arial"/>
                <a:cs typeface="Arial"/>
              </a:rPr>
              <a:t>Ben:</a:t>
            </a:r>
            <a:r>
              <a:rPr lang="en-US" baseline="0" dirty="0" smtClean="0">
                <a:latin typeface="Arial"/>
                <a:cs typeface="Arial"/>
              </a:rPr>
              <a:t> Could talk about application with haiku</a:t>
            </a:r>
            <a:endParaRPr lang="en-US" dirty="0">
              <a:latin typeface="Arial"/>
              <a:cs typeface="Arial"/>
            </a:endParaRPr>
          </a:p>
        </p:txBody>
      </p:sp>
      <p:sp>
        <p:nvSpPr>
          <p:cNvPr id="4" name="Slide Number Placeholder 3"/>
          <p:cNvSpPr>
            <a:spLocks noGrp="1"/>
          </p:cNvSpPr>
          <p:nvPr>
            <p:ph type="sldNum" idx="10"/>
          </p:nvPr>
        </p:nvSpPr>
        <p:spPr/>
        <p:txBody>
          <a:bodyPr/>
          <a:lstStyle/>
          <a:p>
            <a:pPr algn="r"/>
            <a:fld id="{AD1A4FA8-6D35-4091-921E-324041A90DE8}" type="slidenum">
              <a:rPr lang="uk-UA" sz="1400" smtClean="0">
                <a:latin typeface="Times New Roman"/>
              </a:rPr>
              <a:t>27</a:t>
            </a:fld>
            <a:endParaRPr lang="uk-UA"/>
          </a:p>
        </p:txBody>
      </p:sp>
    </p:spTree>
    <p:extLst>
      <p:ext uri="{BB962C8B-B14F-4D97-AF65-F5344CB8AC3E}">
        <p14:creationId xmlns:p14="http://schemas.microsoft.com/office/powerpoint/2010/main" val="12117355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PlaceHolder 1"/>
          <p:cNvSpPr>
            <a:spLocks noGrp="1"/>
          </p:cNvSpPr>
          <p:nvPr>
            <p:ph type="body"/>
          </p:nvPr>
        </p:nvSpPr>
        <p:spPr>
          <a:xfrm>
            <a:off x="777240" y="4613400"/>
            <a:ext cx="6217560" cy="5445000"/>
          </a:xfrm>
          <a:prstGeom prst="rect">
            <a:avLst/>
          </a:prstGeom>
        </p:spPr>
        <p:txBody>
          <a:bodyPr lIns="0" tIns="0" rIns="0" bIns="0"/>
          <a:lstStyle/>
          <a:p>
            <a:r>
              <a:rPr lang="en-US" sz="1200" dirty="0">
                <a:solidFill>
                  <a:srgbClr val="000000"/>
                </a:solidFill>
                <a:latin typeface="Arial"/>
                <a:ea typeface="Droid Sans Fallback"/>
                <a:cs typeface="Arial"/>
              </a:rPr>
              <a:t>You first need to hand-code a set of your documents into mutually exclusive and exhaustive categories. Now you have a coded set, and a non-coded set, which you would like to classify into your categories.</a:t>
            </a:r>
            <a:endParaRPr sz="1200" dirty="0">
              <a:latin typeface="Arial"/>
              <a:cs typeface="Arial"/>
            </a:endParaRPr>
          </a:p>
          <a:p>
            <a:endParaRPr sz="1200" dirty="0">
              <a:latin typeface="Arial"/>
              <a:cs typeface="Arial"/>
            </a:endParaRPr>
          </a:p>
          <a:p>
            <a:r>
              <a:rPr lang="en-US" sz="1200" dirty="0">
                <a:solidFill>
                  <a:srgbClr val="000000"/>
                </a:solidFill>
                <a:latin typeface="Arial"/>
                <a:ea typeface="Droid Sans Fallback"/>
                <a:cs typeface="Arial"/>
              </a:rPr>
              <a:t>ReadMe:  If used properly, ReadMe will report, normally within sampling error of the truth, the proportion of documents within each of the given categories among those not hand coded. ReadMe computes quantities of interest to the scientific community based on the distribution within categories but does so by skipping the more error prone intermediate step of classifing individual documents. Other procedures are also included to make processing text easy.</a:t>
            </a:r>
            <a:endParaRPr sz="1200" dirty="0">
              <a:latin typeface="Arial"/>
              <a:cs typeface="Arial"/>
            </a:endParaRPr>
          </a:p>
          <a:p>
            <a:endParaRPr sz="1200" dirty="0">
              <a:latin typeface="Arial"/>
              <a:cs typeface="Arial"/>
            </a:endParaRPr>
          </a:p>
          <a:p>
            <a:r>
              <a:rPr lang="en-US" sz="1200" dirty="0">
                <a:solidFill>
                  <a:srgbClr val="000000"/>
                </a:solidFill>
                <a:latin typeface="Arial"/>
                <a:ea typeface="Droid Sans Fallback"/>
                <a:cs typeface="Arial"/>
              </a:rPr>
              <a:t>Or, R: RtextTools, which classifies individual documents.</a:t>
            </a:r>
            <a:endParaRPr sz="1200" dirty="0">
              <a:latin typeface="Arial"/>
              <a:cs typeface="Arial"/>
            </a:endParaRPr>
          </a:p>
          <a:p>
            <a:r>
              <a:rPr lang="en-US" sz="1200" dirty="0">
                <a:solidFill>
                  <a:srgbClr val="000000"/>
                </a:solidFill>
                <a:latin typeface="Arial"/>
                <a:ea typeface="Droid Sans Fallback"/>
                <a:cs typeface="Arial"/>
              </a:rPr>
              <a:t>Move to example, then end of day 1.</a:t>
            </a:r>
            <a:endParaRPr sz="1200" dirty="0">
              <a:latin typeface="Arial"/>
              <a:cs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754063"/>
            <a:ext cx="5029200" cy="3771900"/>
          </a:xfrm>
          <a:prstGeom prst="rect">
            <a:avLst/>
          </a:prstGeom>
          <a:noFill/>
          <a:ln w="12700">
            <a:solidFill>
              <a:prstClr val="black"/>
            </a:solidFill>
          </a:ln>
        </p:spPr>
      </p:sp>
      <p:sp>
        <p:nvSpPr>
          <p:cNvPr id="3" name="Notes Placeholder 2"/>
          <p:cNvSpPr>
            <a:spLocks noGrp="1"/>
          </p:cNvSpPr>
          <p:nvPr>
            <p:ph type="body" idx="1"/>
          </p:nvPr>
        </p:nvSpPr>
        <p:spPr/>
        <p:txBody>
          <a:bodyPr/>
          <a:lstStyle/>
          <a:p>
            <a:pPr lvl="1">
              <a:buSzPct val="75000"/>
            </a:pPr>
            <a:r>
              <a:rPr lang="en-US" sz="1200" dirty="0" smtClean="0">
                <a:latin typeface="Arial"/>
                <a:cs typeface="Arial"/>
              </a:rPr>
              <a:t>Precision</a:t>
            </a:r>
            <a:r>
              <a:rPr lang="en-US" sz="1200" baseline="0" dirty="0" smtClean="0">
                <a:latin typeface="Arial"/>
                <a:cs typeface="Arial"/>
              </a:rPr>
              <a:t> = </a:t>
            </a:r>
            <a:r>
              <a:rPr lang="en-US" sz="1200" dirty="0" smtClean="0">
                <a:solidFill>
                  <a:srgbClr val="6600CC"/>
                </a:solidFill>
                <a:latin typeface="Arial"/>
                <a:cs typeface="Arial"/>
              </a:rPr>
              <a:t>how many false positives did your algorithm avoid?</a:t>
            </a:r>
          </a:p>
          <a:p>
            <a:pPr>
              <a:buSzPct val="45000"/>
              <a:buFont typeface="StarSymbol"/>
              <a:buChar char=""/>
            </a:pPr>
            <a:endParaRPr lang="en-US" sz="1200" dirty="0" smtClean="0">
              <a:latin typeface="Arial"/>
              <a:cs typeface="Arial"/>
            </a:endParaRPr>
          </a:p>
          <a:p>
            <a:endParaRPr lang="en-US" sz="1200" dirty="0" smtClean="0">
              <a:latin typeface="Arial"/>
              <a:cs typeface="Arial"/>
            </a:endParaRPr>
          </a:p>
          <a:p>
            <a:r>
              <a:rPr lang="en-US" sz="1200" dirty="0" smtClean="0">
                <a:latin typeface="Arial"/>
                <a:cs typeface="Arial"/>
              </a:rPr>
              <a:t>Recall=</a:t>
            </a:r>
            <a:r>
              <a:rPr lang="en-US" sz="1200" baseline="0" dirty="0" smtClean="0">
                <a:latin typeface="Arial"/>
                <a:cs typeface="Arial"/>
              </a:rPr>
              <a:t> </a:t>
            </a:r>
            <a:r>
              <a:rPr lang="en-US" sz="1200" dirty="0" smtClean="0">
                <a:solidFill>
                  <a:srgbClr val="009933"/>
                </a:solidFill>
                <a:latin typeface="Arial"/>
                <a:cs typeface="Arial"/>
              </a:rPr>
              <a:t>how many false negatives did your algorithm avoid?</a:t>
            </a:r>
          </a:p>
          <a:p>
            <a:endParaRPr lang="en-US" sz="1200" dirty="0" smtClean="0">
              <a:solidFill>
                <a:srgbClr val="009933"/>
              </a:solidFill>
              <a:latin typeface="Arial"/>
              <a:cs typeface="Arial"/>
            </a:endParaRPr>
          </a:p>
          <a:p>
            <a:pPr marL="0" marR="0" lvl="1" indent="0" algn="l" defTabSz="457152" rtl="0" eaLnBrk="1" fontAlgn="auto" latinLnBrk="0" hangingPunct="1">
              <a:lnSpc>
                <a:spcPct val="100000"/>
              </a:lnSpc>
              <a:spcBef>
                <a:spcPts val="0"/>
              </a:spcBef>
              <a:spcAft>
                <a:spcPts val="0"/>
              </a:spcAft>
              <a:buClrTx/>
              <a:buSzTx/>
              <a:buFontTx/>
              <a:buNone/>
              <a:tabLst/>
              <a:defRPr/>
            </a:pPr>
            <a:endParaRPr lang="en-US" sz="1200" dirty="0" smtClean="0">
              <a:latin typeface="Arial"/>
              <a:cs typeface="Arial"/>
            </a:endParaRPr>
          </a:p>
          <a:p>
            <a:pPr marL="0" marR="0" lvl="1" indent="0" algn="l" defTabSz="457152" rtl="0" eaLnBrk="1" fontAlgn="auto" latinLnBrk="0" hangingPunct="1">
              <a:lnSpc>
                <a:spcPct val="100000"/>
              </a:lnSpc>
              <a:spcBef>
                <a:spcPts val="0"/>
              </a:spcBef>
              <a:spcAft>
                <a:spcPts val="0"/>
              </a:spcAft>
              <a:buClrTx/>
              <a:buSzTx/>
              <a:buFontTx/>
              <a:buNone/>
              <a:tabLst/>
              <a:defRPr/>
            </a:pPr>
            <a:endParaRPr lang="en-US" sz="1200" dirty="0" smtClean="0">
              <a:latin typeface="Arial"/>
              <a:cs typeface="Arial"/>
            </a:endParaRPr>
          </a:p>
          <a:p>
            <a:pPr marL="0" marR="0" lvl="1" indent="0" algn="l" defTabSz="457152"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latin typeface="Arial"/>
                <a:cs typeface="Arial"/>
              </a:rPr>
              <a:t>its precision is 20/30 = 2/3 while its recall is 20/60 = 1/3.</a:t>
            </a:r>
          </a:p>
          <a:p>
            <a:endParaRPr lang="en-US" dirty="0"/>
          </a:p>
        </p:txBody>
      </p:sp>
      <p:sp>
        <p:nvSpPr>
          <p:cNvPr id="4" name="Slide Number Placeholder 3"/>
          <p:cNvSpPr>
            <a:spLocks noGrp="1"/>
          </p:cNvSpPr>
          <p:nvPr>
            <p:ph type="sldNum" idx="10"/>
          </p:nvPr>
        </p:nvSpPr>
        <p:spPr/>
        <p:txBody>
          <a:bodyPr/>
          <a:lstStyle/>
          <a:p>
            <a:pPr algn="r"/>
            <a:fld id="{AD1A4FA8-6D35-4091-921E-324041A90DE8}" type="slidenum">
              <a:rPr lang="en-US" sz="1400" smtClean="0">
                <a:latin typeface="Times New Roman"/>
              </a:rPr>
              <a:t>29</a:t>
            </a:fld>
            <a:endParaRPr lang="en-US" dirty="0"/>
          </a:p>
        </p:txBody>
      </p:sp>
    </p:spTree>
    <p:extLst>
      <p:ext uri="{BB962C8B-B14F-4D97-AF65-F5344CB8AC3E}">
        <p14:creationId xmlns:p14="http://schemas.microsoft.com/office/powerpoint/2010/main" val="42083224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PlaceHolder 1"/>
          <p:cNvSpPr>
            <a:spLocks noGrp="1"/>
          </p:cNvSpPr>
          <p:nvPr>
            <p:ph type="body"/>
          </p:nvPr>
        </p:nvSpPr>
        <p:spPr>
          <a:xfrm>
            <a:off x="777240" y="4777560"/>
            <a:ext cx="6217560" cy="4525920"/>
          </a:xfrm>
          <a:prstGeom prst="rect">
            <a:avLst/>
          </a:prstGeom>
        </p:spPr>
        <p:txBody>
          <a:bodyPr lIns="0" tIns="0" rIns="0" bIns="0"/>
          <a:lstStyle/>
          <a:p>
            <a:r>
              <a:rPr lang="en-US" sz="1200" dirty="0" smtClean="0">
                <a:latin typeface="Arial"/>
                <a:cs typeface="Arial"/>
              </a:rPr>
              <a:t>HUNDREDS of algorithms!  No “right” answers!  The upside?!</a:t>
            </a:r>
            <a:r>
              <a:rPr lang="en-US" sz="1200" baseline="0" dirty="0" smtClean="0">
                <a:latin typeface="Arial"/>
                <a:cs typeface="Arial"/>
              </a:rPr>
              <a:t>  No “wrong” answers either!   :D</a:t>
            </a:r>
            <a:endParaRPr lang="en-US" sz="1200" dirty="0" smtClean="0">
              <a:latin typeface="Arial"/>
              <a:cs typeface="Arial"/>
            </a:endParaRPr>
          </a:p>
          <a:p>
            <a:endParaRPr lang="en-US" sz="1200" dirty="0" smtClean="0">
              <a:latin typeface="Arial"/>
              <a:cs typeface="Arial"/>
            </a:endParaRPr>
          </a:p>
          <a:p>
            <a:r>
              <a:rPr lang="en-US" sz="1200" dirty="0" smtClean="0">
                <a:latin typeface="Arial"/>
                <a:cs typeface="Arial"/>
              </a:rPr>
              <a:t>This </a:t>
            </a:r>
            <a:r>
              <a:rPr lang="en-US" sz="1200" dirty="0">
                <a:latin typeface="Arial"/>
                <a:cs typeface="Arial"/>
              </a:rPr>
              <a:t>is a way of reducing complicated text. </a:t>
            </a:r>
            <a:r>
              <a:rPr lang="en-US" sz="1200" dirty="0">
                <a:latin typeface="Arial"/>
                <a:ea typeface="Times New Roman"/>
                <a:cs typeface="Arial"/>
              </a:rPr>
              <a:t>Computer-assisted methods of text analysis seek to reduce a collection of texts, called a corpus, to its underlying structure. These methods are similar in intuition to more commonly known quantitative methods such as multiple correspondence analysis (MCA), factor analysis, and multi-dimensional scaling (MDS). </a:t>
            </a:r>
            <a:endParaRPr sz="1200" dirty="0">
              <a:latin typeface="Arial"/>
              <a:cs typeface="Arial"/>
            </a:endParaRPr>
          </a:p>
          <a:p>
            <a:r>
              <a:rPr lang="en-US" sz="1200" dirty="0">
                <a:latin typeface="Arial"/>
                <a:cs typeface="Arial"/>
              </a:rPr>
              <a:t>	In text analysis individual data points (à la MDS and MCA), or variables ( à la PCA and factor analysis) are words. </a:t>
            </a:r>
            <a:r>
              <a:rPr lang="en-US" sz="1200" dirty="0">
                <a:latin typeface="Arial"/>
                <a:ea typeface="Times New Roman"/>
                <a:cs typeface="Arial"/>
              </a:rPr>
              <a:t>Different algorithms and mathematical operations reduce the large and complicated “dataset” (the corpus) to groups of “data points” or “variables” (words) that, when interpreted, can indicate the underlying structure of a text. Just as MCA and MDS use statistical and visual methods to reveal groupings of variables or data points that are impossible for a researcher to identify, automated text analysis approaches reveal latent categories, or groupings of words, within texts. These categories can suggest the underlying structure of diverse or seemingly unconnected texts.</a:t>
            </a:r>
            <a:endParaRPr sz="1200" dirty="0">
              <a:latin typeface="Arial"/>
              <a:cs typeface="Arial"/>
            </a:endParaRPr>
          </a:p>
          <a:p>
            <a:endParaRPr dirty="0"/>
          </a:p>
          <a:p>
            <a:r>
              <a:rPr lang="en-US" sz="1200" dirty="0">
                <a:latin typeface="Arial"/>
                <a:ea typeface="Times New Roman"/>
              </a:rPr>
              <a:t>	</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PlaceHolder 1"/>
          <p:cNvSpPr>
            <a:spLocks noGrp="1"/>
          </p:cNvSpPr>
          <p:nvPr>
            <p:ph type="body"/>
          </p:nvPr>
        </p:nvSpPr>
        <p:spPr>
          <a:xfrm>
            <a:off x="777240" y="4777560"/>
            <a:ext cx="6217560" cy="4525920"/>
          </a:xfrm>
          <a:prstGeom prst="rect">
            <a:avLst/>
          </a:prstGeom>
        </p:spPr>
        <p:txBody>
          <a:bodyPr lIns="0" tIns="0" rIns="0" bIns="0"/>
          <a:lstStyle/>
          <a:p>
            <a:r>
              <a:rPr lang="en-US" sz="1200" dirty="0">
                <a:latin typeface="Arial"/>
                <a:ea typeface="Times New Roman"/>
                <a:cs typeface="Arial"/>
              </a:rPr>
              <a:t>If you think each of your documents have just one topic or theme, as if often the case with shorter documents like tweets or press releases, then you want to do clustering.</a:t>
            </a:r>
            <a:endParaRPr dirty="0">
              <a:latin typeface="Arial"/>
              <a:cs typeface="Arial"/>
            </a:endParaRPr>
          </a:p>
          <a:p>
            <a:r>
              <a:rPr lang="en-US" sz="1200" dirty="0">
                <a:latin typeface="Arial"/>
                <a:ea typeface="Times New Roman"/>
                <a:cs typeface="Arial"/>
              </a:rPr>
              <a:t>	Examples of clusters. Look at the words, or the content of documents in those clusters, to figure out what each cluster is</a:t>
            </a:r>
            <a:r>
              <a:rPr lang="en-US" sz="1200" dirty="0" smtClean="0">
                <a:latin typeface="Arial"/>
                <a:ea typeface="Times New Roman"/>
                <a:cs typeface="Arial"/>
              </a:rPr>
              <a:t>. Here, documents</a:t>
            </a:r>
            <a:r>
              <a:rPr lang="en-US" sz="1200" baseline="0" dirty="0" smtClean="0">
                <a:latin typeface="Arial"/>
                <a:ea typeface="Times New Roman"/>
                <a:cs typeface="Arial"/>
              </a:rPr>
              <a:t> get clustered. </a:t>
            </a:r>
          </a:p>
          <a:p>
            <a:endParaRPr dirty="0">
              <a:latin typeface="Arial"/>
              <a:cs typeface="Arial"/>
            </a:endParaRPr>
          </a:p>
          <a:p>
            <a:pPr>
              <a:lnSpc>
                <a:spcPct val="100000"/>
              </a:lnSpc>
            </a:pPr>
            <a:r>
              <a:rPr lang="en-US" sz="1200" dirty="0">
                <a:latin typeface="Arial"/>
                <a:ea typeface="Times New Roman"/>
                <a:cs typeface="Arial"/>
              </a:rPr>
              <a:t>*You choose the number of clusters, it starts with a random center for each cluster. If the number of clusters is bad, or the random start is bad, your clusters will be poor. Do each number of clusters a few times, and ALWAYS VALIDATE YOUR CLUSTERS USING </a:t>
            </a:r>
            <a:r>
              <a:rPr lang="en-US" sz="1200" dirty="0" smtClean="0">
                <a:latin typeface="Arial"/>
                <a:ea typeface="Times New Roman"/>
                <a:cs typeface="Arial"/>
              </a:rPr>
              <a:t>SOME </a:t>
            </a:r>
            <a:r>
              <a:rPr lang="en-US" sz="1200" dirty="0">
                <a:latin typeface="Arial"/>
                <a:ea typeface="Times New Roman"/>
                <a:cs typeface="Arial"/>
              </a:rPr>
              <a:t>OTHER METHOD!</a:t>
            </a:r>
            <a:endParaRPr dirty="0">
              <a:latin typeface="Arial"/>
              <a:cs typeface="Arial"/>
            </a:endParaRPr>
          </a:p>
          <a:p>
            <a:endParaRPr dirty="0">
              <a:latin typeface="Arial"/>
              <a:cs typeface="Arial"/>
            </a:endParaRPr>
          </a:p>
          <a:p>
            <a:r>
              <a:rPr lang="en-US" sz="1200" dirty="0">
                <a:latin typeface="Arial"/>
                <a:ea typeface="Times New Roman"/>
                <a:cs typeface="Arial"/>
              </a:rPr>
              <a:t>	If you want to allow many topics per document, then do topic modeling.</a:t>
            </a:r>
            <a:endParaRPr dirty="0">
              <a:latin typeface="Arial"/>
              <a:cs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PlaceHolder 1"/>
          <p:cNvSpPr>
            <a:spLocks noGrp="1"/>
          </p:cNvSpPr>
          <p:nvPr>
            <p:ph type="body"/>
          </p:nvPr>
        </p:nvSpPr>
        <p:spPr>
          <a:xfrm>
            <a:off x="777240" y="4777560"/>
            <a:ext cx="6217560" cy="4525920"/>
          </a:xfrm>
          <a:prstGeom prst="rect">
            <a:avLst/>
          </a:prstGeom>
        </p:spPr>
        <p:txBody>
          <a:bodyPr lIns="0" tIns="0" rIns="0" bIns="0"/>
          <a:lstStyle/>
          <a:p>
            <a:r>
              <a:rPr lang="en-US" sz="1200" dirty="0">
                <a:latin typeface="Arial"/>
                <a:cs typeface="Arial"/>
              </a:rPr>
              <a:t>Most common algorithm: LDA</a:t>
            </a:r>
            <a:endParaRPr sz="1200" dirty="0">
              <a:latin typeface="Arial"/>
              <a:cs typeface="Arial"/>
            </a:endParaRPr>
          </a:p>
          <a:p>
            <a:endParaRPr sz="1200" dirty="0">
              <a:latin typeface="Arial"/>
              <a:cs typeface="Arial"/>
            </a:endParaRPr>
          </a:p>
          <a:p>
            <a:r>
              <a:rPr lang="en-US" sz="1200" dirty="0">
                <a:latin typeface="Arial"/>
                <a:cs typeface="Arial"/>
              </a:rPr>
              <a:t>--Assumes that documents are “structured” from an unknown number of topics. You want to identify the topics from which a document is structured, reverse engineer the document into topics.</a:t>
            </a:r>
            <a:endParaRPr sz="1200" dirty="0">
              <a:latin typeface="Arial"/>
              <a:cs typeface="Arial"/>
            </a:endParaRPr>
          </a:p>
          <a:p>
            <a:r>
              <a:rPr lang="en-US" sz="1200" dirty="0">
                <a:latin typeface="Arial"/>
                <a:ea typeface="Times New Roman"/>
                <a:cs typeface="Arial"/>
              </a:rPr>
              <a:t>	</a:t>
            </a:r>
            <a:endParaRPr sz="1200" dirty="0">
              <a:latin typeface="Arial"/>
              <a:cs typeface="Arial"/>
            </a:endParaRPr>
          </a:p>
          <a:p>
            <a:r>
              <a:rPr lang="en-US" sz="1200" dirty="0">
                <a:latin typeface="Arial"/>
                <a:cs typeface="Arial"/>
              </a:rPr>
              <a:t>Out of a document-term matrix you give a topic modeling algorithm the number of topics you want to find, and it give you two things:</a:t>
            </a:r>
            <a:endParaRPr sz="1200" dirty="0">
              <a:latin typeface="Arial"/>
              <a:cs typeface="Arial"/>
            </a:endParaRPr>
          </a:p>
          <a:p>
            <a:r>
              <a:rPr lang="en-US" sz="1200" dirty="0">
                <a:latin typeface="Arial"/>
                <a:cs typeface="Arial"/>
              </a:rPr>
              <a:t>-A distribution of each topic over all of the words (every topic contains every word, at different weights)</a:t>
            </a:r>
            <a:endParaRPr sz="1200" dirty="0">
              <a:latin typeface="Arial"/>
              <a:cs typeface="Arial"/>
            </a:endParaRPr>
          </a:p>
          <a:p>
            <a:r>
              <a:rPr lang="en-US" sz="1200" dirty="0">
                <a:latin typeface="Arial"/>
                <a:cs typeface="Arial"/>
              </a:rPr>
              <a:t>-A distribution of each document over all of the topics (every document “contains” every topic, at different weights) </a:t>
            </a:r>
            <a:endParaRPr sz="1200" dirty="0">
              <a:latin typeface="Arial"/>
              <a:cs typeface="Arial"/>
            </a:endParaRPr>
          </a:p>
          <a:p>
            <a:endParaRPr sz="1200" dirty="0">
              <a:latin typeface="Arial"/>
              <a:cs typeface="Arial"/>
            </a:endParaRPr>
          </a:p>
          <a:p>
            <a:r>
              <a:rPr lang="en-US" sz="1200" dirty="0">
                <a:latin typeface="Arial"/>
                <a:cs typeface="Arial"/>
              </a:rPr>
              <a:t>You can then look at how the topic weights per document change over time, or if they're different per category of interest.</a:t>
            </a:r>
            <a:endParaRPr sz="1200" dirty="0">
              <a:latin typeface="Arial"/>
              <a:cs typeface="Arial"/>
            </a:endParaRPr>
          </a:p>
          <a:p>
            <a:r>
              <a:rPr lang="en-US" sz="1200" dirty="0">
                <a:latin typeface="Arial"/>
                <a:cs typeface="Arial"/>
              </a:rPr>
              <a:t>-Example from </a:t>
            </a:r>
            <a:r>
              <a:rPr lang="en-US" sz="1200" dirty="0" smtClean="0">
                <a:latin typeface="Arial"/>
                <a:cs typeface="Arial"/>
              </a:rPr>
              <a:t>Laura’s work</a:t>
            </a:r>
            <a:endParaRPr sz="1200" dirty="0">
              <a:latin typeface="Arial"/>
              <a:cs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PlaceHolder 1"/>
          <p:cNvSpPr>
            <a:spLocks noGrp="1"/>
          </p:cNvSpPr>
          <p:nvPr>
            <p:ph type="body"/>
          </p:nvPr>
        </p:nvSpPr>
        <p:spPr>
          <a:xfrm>
            <a:off x="777240" y="4777560"/>
            <a:ext cx="6217560" cy="4781160"/>
          </a:xfrm>
          <a:prstGeom prst="rect">
            <a:avLst/>
          </a:prstGeom>
        </p:spPr>
        <p:txBody>
          <a:bodyPr lIns="0" tIns="0" rIns="0" bIns="0"/>
          <a:lstStyle/>
          <a:p>
            <a:r>
              <a:rPr lang="en-US" sz="1200" dirty="0">
                <a:latin typeface="Arial"/>
                <a:cs typeface="Arial"/>
              </a:rPr>
              <a:t>7. Topic modeling</a:t>
            </a:r>
            <a:endParaRPr sz="1200" dirty="0">
              <a:latin typeface="Arial"/>
              <a:cs typeface="Arial"/>
            </a:endParaRPr>
          </a:p>
          <a:p>
            <a:r>
              <a:rPr lang="en-US" sz="1200" dirty="0">
                <a:latin typeface="Arial"/>
                <a:cs typeface="Arial"/>
              </a:rPr>
              <a:t>	People have a lot of misconceptions about topic modeling. What you should know:</a:t>
            </a:r>
            <a:endParaRPr sz="1200" dirty="0">
              <a:latin typeface="Arial"/>
              <a:cs typeface="Arial"/>
            </a:endParaRPr>
          </a:p>
          <a:p>
            <a:r>
              <a:rPr lang="en-US" sz="1200" dirty="0">
                <a:latin typeface="Arial"/>
                <a:cs typeface="Arial"/>
              </a:rPr>
              <a:t>	What topic modeling can do</a:t>
            </a:r>
            <a:r>
              <a:rPr lang="en-US" sz="1200" dirty="0" smtClean="0">
                <a:latin typeface="Arial"/>
                <a:cs typeface="Arial"/>
              </a:rPr>
              <a:t>:</a:t>
            </a:r>
          </a:p>
          <a:p>
            <a:endParaRPr lang="en-US" sz="1200" dirty="0" smtClean="0">
              <a:latin typeface="Arial"/>
              <a:cs typeface="Arial"/>
            </a:endParaRPr>
          </a:p>
          <a:p>
            <a:r>
              <a:rPr lang="en-US" sz="1200" dirty="0" smtClean="0">
                <a:latin typeface="Arial"/>
                <a:cs typeface="Arial"/>
              </a:rPr>
              <a:t>BE SURE TO NOTE</a:t>
            </a:r>
            <a:r>
              <a:rPr lang="en-US" sz="1200" baseline="0" dirty="0" smtClean="0">
                <a:latin typeface="Arial"/>
                <a:cs typeface="Arial"/>
              </a:rPr>
              <a:t> THAT DOCS can be defined as sentences, paragraphs, etc.</a:t>
            </a:r>
          </a:p>
          <a:p>
            <a:endParaRPr sz="1200" dirty="0">
              <a:latin typeface="Arial"/>
              <a:cs typeface="Arial"/>
            </a:endParaRPr>
          </a:p>
          <a:p>
            <a:r>
              <a:rPr lang="en-US" sz="1200" dirty="0">
                <a:latin typeface="Arial"/>
                <a:ea typeface="Times New Roman"/>
                <a:cs typeface="Arial"/>
              </a:rPr>
              <a:t>It allows categories to arise inductively from text, removing the need to artificially impose a structure on the text prior to analyzing the text itself.</a:t>
            </a:r>
            <a:endParaRPr sz="1200" dirty="0">
              <a:latin typeface="Arial"/>
              <a:cs typeface="Arial"/>
            </a:endParaRPr>
          </a:p>
          <a:p>
            <a:r>
              <a:rPr lang="en-US" sz="1200" dirty="0">
                <a:latin typeface="Arial"/>
                <a:ea typeface="Times New Roman"/>
                <a:cs typeface="Arial"/>
              </a:rPr>
              <a:t>Similarly, it can be used to discover patterns across text, or categories within text, that you may not be considering or may not be immediately available to a human reader. Topic modeling should be used to uncover latent categories within text to advance our understanding of what the text means and what it says about the social world that created it. Often surprising but analytically useful categories may be revealed.</a:t>
            </a:r>
            <a:endParaRPr sz="1200" dirty="0">
              <a:latin typeface="Arial"/>
              <a:cs typeface="Arial"/>
            </a:endParaRPr>
          </a:p>
          <a:p>
            <a:r>
              <a:rPr lang="en-US" sz="1200" dirty="0">
                <a:latin typeface="Arial"/>
                <a:ea typeface="Times New Roman"/>
                <a:cs typeface="Arial"/>
              </a:rPr>
              <a:t>It can deal with large and diverse corpuses that you as a researcher are struggling to make sense of.</a:t>
            </a:r>
            <a:endParaRPr sz="1200" dirty="0">
              <a:latin typeface="Arial"/>
              <a:cs typeface="Arial"/>
            </a:endParaRPr>
          </a:p>
          <a:p>
            <a:r>
              <a:rPr lang="en-US" sz="1200" dirty="0">
                <a:latin typeface="Arial"/>
                <a:cs typeface="Arial"/>
              </a:rPr>
              <a:t>It can help identify key differences between the topics addressed in different texts, or can identify how topical focus changes over time.</a:t>
            </a:r>
            <a:endParaRPr sz="1200" dirty="0">
              <a:latin typeface="Arial"/>
              <a:cs typeface="Arial"/>
            </a:endParaRPr>
          </a:p>
          <a:p>
            <a:r>
              <a:rPr lang="en-US" sz="1200" dirty="0">
                <a:latin typeface="Arial"/>
                <a:cs typeface="Arial"/>
              </a:rPr>
              <a:t>What topic modeling can not do:</a:t>
            </a:r>
            <a:endParaRPr sz="1200" dirty="0">
              <a:latin typeface="Arial"/>
              <a:cs typeface="Arial"/>
            </a:endParaRPr>
          </a:p>
          <a:p>
            <a:r>
              <a:rPr lang="en-US" sz="1200" dirty="0">
                <a:latin typeface="Arial"/>
                <a:ea typeface="Times New Roman"/>
                <a:cs typeface="Arial"/>
              </a:rPr>
              <a:t>Topic modeling does not find the “one”, only, or “best” way to categorize text. There are hundreds of topic modeling algorithms each producing different word clusters, and within each algorithm varying the number of topics produces different word clusters, ultimately allowing close to infinite ways to categorize text. This method works if it reveals new or productive patterns in the text that will help you understand the phenomenon of interest, not by objectively or definitively categorizing text.</a:t>
            </a:r>
            <a:endParaRPr sz="1200" dirty="0">
              <a:latin typeface="Arial"/>
              <a:cs typeface="Arial"/>
            </a:endParaRPr>
          </a:p>
          <a:p>
            <a:r>
              <a:rPr lang="en-US" sz="1200" dirty="0">
                <a:latin typeface="Arial"/>
                <a:ea typeface="Times New Roman"/>
                <a:cs typeface="Arial"/>
              </a:rPr>
              <a:t>It does not work if you already have categories in mind. To use an empirical example, in his recent article published in Mobilization, Alex Hanna analyzed whether posts on a political Facebook group wall dealt specifically with different types of mobilization efforts (“Computer-Aided Content Analysis of Digitally Enabled Movements” 18(4): 367-388, 2013). Because he had specific categories in mind topic modeling would have been entirely unhelpful. Instead, he correctly chose a supervised machine learning approach where he had control of the categories into which texts were classified, allowing him to directly answer his question.</a:t>
            </a:r>
            <a:endParaRPr sz="1200" dirty="0">
              <a:latin typeface="Arial"/>
              <a:cs typeface="Arial"/>
            </a:endParaRPr>
          </a:p>
          <a:p>
            <a:r>
              <a:rPr lang="en-US" sz="1200" dirty="0">
                <a:latin typeface="Arial"/>
                <a:ea typeface="Times New Roman"/>
                <a:cs typeface="Arial"/>
              </a:rPr>
              <a:t>It does not determine who does what to whom. If you’re interested in this type of question you’ll need a language model that does incorporate grammar.</a:t>
            </a:r>
            <a:endParaRPr sz="1200" dirty="0">
              <a:latin typeface="Arial"/>
              <a:cs typeface="Arial"/>
            </a:endParaRPr>
          </a:p>
          <a:p>
            <a:r>
              <a:rPr lang="en-US" sz="1200" dirty="0">
                <a:latin typeface="Arial"/>
                <a:ea typeface="Times New Roman"/>
                <a:cs typeface="Arial"/>
              </a:rPr>
              <a:t>It does not reveal statistical differences between texts or categories. Other methods are needed to do this.</a:t>
            </a:r>
            <a:endParaRPr sz="1200" dirty="0">
              <a:latin typeface="Arial"/>
              <a:cs typeface="Arial"/>
            </a:endParaRPr>
          </a:p>
          <a:p>
            <a:r>
              <a:rPr lang="en-US" sz="1200" dirty="0">
                <a:latin typeface="Arial"/>
                <a:ea typeface="Times New Roman"/>
                <a:cs typeface="Arial"/>
              </a:rPr>
              <a:t>It definitely will not magically help us understand the black box of culture. It’s science, not magic, and any science takes work.</a:t>
            </a:r>
            <a:endParaRPr sz="1200" dirty="0">
              <a:latin typeface="Arial"/>
              <a:cs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754063"/>
            <a:ext cx="5029200" cy="3771900"/>
          </a:xfrm>
          <a:prstGeom prst="rect">
            <a:avLst/>
          </a:prstGeom>
          <a:noFill/>
          <a:ln w="12700">
            <a:solidFill>
              <a:prstClr val="black"/>
            </a:solidFill>
          </a:ln>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fld id="{AD1A4FA8-6D35-4091-921E-324041A90DE8}" type="slidenum">
              <a:rPr lang="uk-UA" sz="1400" smtClean="0">
                <a:latin typeface="Times New Roman"/>
              </a:rPr>
              <a:t>3</a:t>
            </a:fld>
            <a:endParaRPr lang="uk-UA"/>
          </a:p>
        </p:txBody>
      </p:sp>
    </p:spTree>
    <p:extLst>
      <p:ext uri="{BB962C8B-B14F-4D97-AF65-F5344CB8AC3E}">
        <p14:creationId xmlns:p14="http://schemas.microsoft.com/office/powerpoint/2010/main" val="1905361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PlaceHolder 1"/>
          <p:cNvSpPr>
            <a:spLocks noGrp="1"/>
          </p:cNvSpPr>
          <p:nvPr>
            <p:ph type="body"/>
          </p:nvPr>
        </p:nvSpPr>
        <p:spPr>
          <a:xfrm>
            <a:off x="182880" y="4777560"/>
            <a:ext cx="7589520" cy="5195160"/>
          </a:xfrm>
          <a:prstGeom prst="rect">
            <a:avLst/>
          </a:prstGeom>
        </p:spPr>
        <p:txBody>
          <a:bodyPr lIns="0" tIns="0" rIns="0" bIns="0"/>
          <a:lstStyle/>
          <a:p>
            <a:r>
              <a:rPr lang="en-US" sz="1200" dirty="0">
                <a:latin typeface="Arial"/>
                <a:cs typeface="Arial"/>
              </a:rPr>
              <a:t>Natural versus constructed language</a:t>
            </a:r>
            <a:endParaRPr sz="1200" dirty="0">
              <a:latin typeface="Arial"/>
              <a:cs typeface="Arial"/>
            </a:endParaRPr>
          </a:p>
          <a:p>
            <a:r>
              <a:rPr lang="en-US" sz="1200" dirty="0">
                <a:latin typeface="Arial"/>
                <a:cs typeface="Arial"/>
              </a:rPr>
              <a:t>It's difficult to analyze because it's a natural language. Natural languages arise </a:t>
            </a:r>
            <a:r>
              <a:rPr lang="en-US" sz="1200" dirty="0" smtClean="0">
                <a:latin typeface="Arial"/>
                <a:cs typeface="Arial"/>
              </a:rPr>
              <a:t>unpremeditated, </a:t>
            </a:r>
            <a:r>
              <a:rPr lang="en-US" sz="1200" dirty="0">
                <a:latin typeface="Arial"/>
                <a:cs typeface="Arial"/>
              </a:rPr>
              <a:t>in the minds of humans. Language people use to communicate with one another. This is opposed to constructed or formal language, e.g. formal logic or computer language. Constructed languages are designed to be completely </a:t>
            </a:r>
            <a:r>
              <a:rPr lang="en-US" sz="1200" dirty="0" smtClean="0">
                <a:latin typeface="Arial"/>
                <a:cs typeface="Arial"/>
              </a:rPr>
              <a:t>unambiguous—</a:t>
            </a:r>
            <a:r>
              <a:rPr lang="en-US" sz="1200" dirty="0">
                <a:latin typeface="Arial"/>
                <a:cs typeface="Arial"/>
              </a:rPr>
              <a:t>every symbol is unique and means/produces only one thing, and everyone who learns the language will interpret it the exact same way. Natural languages are ambiguous. The same word can mean different things in different contexts. People use metaphors and complex constructions:</a:t>
            </a:r>
            <a:endParaRPr sz="1200" dirty="0">
              <a:latin typeface="Arial"/>
              <a:cs typeface="Arial"/>
            </a:endParaRPr>
          </a:p>
          <a:p>
            <a:r>
              <a:rPr lang="en-US" sz="1200" dirty="0">
                <a:latin typeface="Arial"/>
                <a:cs typeface="Arial"/>
              </a:rPr>
              <a:t>Time flies like an arrow. Fruit flies like a banana.</a:t>
            </a:r>
            <a:endParaRPr sz="1200" dirty="0">
              <a:latin typeface="Arial"/>
              <a:cs typeface="Arial"/>
            </a:endParaRPr>
          </a:p>
          <a:p>
            <a:r>
              <a:rPr lang="en-US" sz="1200" dirty="0">
                <a:latin typeface="Arial"/>
                <a:cs typeface="Arial"/>
              </a:rPr>
              <a:t>Even if two people know the same language, they might interpret the same sentence differently. </a:t>
            </a:r>
            <a:endParaRPr sz="1200" dirty="0">
              <a:latin typeface="Arial"/>
              <a:cs typeface="Arial"/>
            </a:endParaRPr>
          </a:p>
          <a:p>
            <a:r>
              <a:rPr lang="en-US" sz="1200" dirty="0">
                <a:latin typeface="Arial"/>
                <a:cs typeface="Arial"/>
              </a:rPr>
              <a:t>And it's constantly in flux. Language is changing. One word now may not mean the same thing it did 100 years ago, and may not mean the same thing 100 years from now. For example, </a:t>
            </a:r>
            <a:endParaRPr sz="1200" dirty="0">
              <a:latin typeface="Arial"/>
              <a:cs typeface="Arial"/>
            </a:endParaRPr>
          </a:p>
          <a:p>
            <a:r>
              <a:rPr lang="en-US" sz="1200" dirty="0">
                <a:latin typeface="Arial"/>
                <a:cs typeface="Arial"/>
              </a:rPr>
              <a:t>CUTE</a:t>
            </a:r>
            <a:endParaRPr sz="1200" dirty="0">
              <a:latin typeface="Arial"/>
              <a:cs typeface="Arial"/>
            </a:endParaRPr>
          </a:p>
          <a:p>
            <a:r>
              <a:rPr lang="en-US" sz="1200" dirty="0">
                <a:latin typeface="Arial"/>
                <a:cs typeface="Arial"/>
              </a:rPr>
              <a:t>Cute was a shortened form of acute, meaning “keenly perceptive and shrewd” in the 1730s.</a:t>
            </a:r>
            <a:endParaRPr sz="1200" dirty="0">
              <a:latin typeface="Arial"/>
              <a:cs typeface="Arial"/>
            </a:endParaRPr>
          </a:p>
          <a:p>
            <a:r>
              <a:rPr lang="en-US" sz="1200" dirty="0">
                <a:latin typeface="Arial"/>
                <a:cs typeface="Arial"/>
              </a:rPr>
              <a:t>But by the 1830s it was part of American student slang, meaning “pretty, charming and dainty”.</a:t>
            </a:r>
            <a:endParaRPr sz="1200" dirty="0">
              <a:latin typeface="Arial"/>
              <a:cs typeface="Arial"/>
            </a:endParaRPr>
          </a:p>
          <a:p>
            <a:r>
              <a:rPr lang="en-US" sz="1200" dirty="0">
                <a:latin typeface="Arial"/>
                <a:cs typeface="Arial"/>
              </a:rPr>
              <a:t>And, bizarrely, the original sense of “dainty” was “worthy and substantial”. Bank vs. bank?</a:t>
            </a:r>
            <a:endParaRPr sz="1200" dirty="0">
              <a:latin typeface="Arial"/>
              <a:cs typeface="Arial"/>
            </a:endParaRPr>
          </a:p>
          <a:p>
            <a:r>
              <a:rPr lang="en-US" sz="1200" dirty="0">
                <a:latin typeface="Arial"/>
                <a:cs typeface="Arial"/>
              </a:rPr>
              <a:t>The problem is </a:t>
            </a:r>
            <a:r>
              <a:rPr lang="en-US" sz="1200" i="1" dirty="0">
                <a:latin typeface="Arial"/>
                <a:cs typeface="Arial"/>
              </a:rPr>
              <a:t>meaning</a:t>
            </a:r>
            <a:r>
              <a:rPr lang="en-US" sz="1200" dirty="0">
                <a:latin typeface="Arial"/>
                <a:cs typeface="Arial"/>
              </a:rPr>
              <a:t>. What does natural language mean? What information can we get from it?</a:t>
            </a:r>
            <a:endParaRPr sz="1200" dirty="0">
              <a:latin typeface="Arial"/>
              <a:cs typeface="Arial"/>
            </a:endParaRPr>
          </a:p>
          <a:p>
            <a:r>
              <a:rPr lang="en-US" sz="1200" dirty="0">
                <a:latin typeface="Arial"/>
                <a:cs typeface="Arial"/>
              </a:rPr>
              <a:t>It's complicated.</a:t>
            </a:r>
            <a:endParaRPr sz="1200" dirty="0">
              <a:latin typeface="Arial"/>
              <a:cs typeface="Arial"/>
            </a:endParaRPr>
          </a:p>
          <a:p>
            <a:r>
              <a:rPr lang="en-US" sz="1200" dirty="0">
                <a:latin typeface="Arial"/>
                <a:cs typeface="Arial"/>
              </a:rPr>
              <a:t>For social scientists and humanists, natural language is often the only data we have. Text, whether </a:t>
            </a:r>
            <a:endParaRPr sz="1200" dirty="0">
              <a:latin typeface="Arial"/>
              <a:cs typeface="Arial"/>
            </a:endParaRPr>
          </a:p>
          <a:p>
            <a:r>
              <a:rPr lang="en-US" sz="1200" dirty="0">
                <a:latin typeface="Arial"/>
                <a:cs typeface="Arial"/>
              </a:rPr>
              <a:t>written or transcribed, is everywhere.</a:t>
            </a:r>
            <a:endParaRPr sz="1200" dirty="0">
              <a:latin typeface="Arial"/>
              <a:cs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PlaceHolder 1"/>
          <p:cNvSpPr>
            <a:spLocks noGrp="1"/>
          </p:cNvSpPr>
          <p:nvPr>
            <p:ph type="body"/>
          </p:nvPr>
        </p:nvSpPr>
        <p:spPr>
          <a:xfrm>
            <a:off x="777240" y="4777560"/>
            <a:ext cx="6217560" cy="4525920"/>
          </a:xfrm>
          <a:prstGeom prst="rect">
            <a:avLst/>
          </a:prstGeom>
        </p:spPr>
        <p:txBody>
          <a:bodyPr lIns="0" tIns="0" rIns="0" bIns="0"/>
          <a:lstStyle/>
          <a:p>
            <a:r>
              <a:rPr lang="en-US" sz="1200" dirty="0">
                <a:latin typeface="Arial"/>
                <a:cs typeface="Arial"/>
              </a:rPr>
              <a:t>Text is a source of data</a:t>
            </a:r>
            <a:endParaRPr sz="1200" dirty="0">
              <a:latin typeface="Arial"/>
              <a:cs typeface="Arial"/>
            </a:endParaRPr>
          </a:p>
          <a:p>
            <a:r>
              <a:rPr lang="en-US" sz="1200" dirty="0">
                <a:latin typeface="Arial"/>
                <a:cs typeface="Arial"/>
              </a:rPr>
              <a:t>	-Newspapers, </a:t>
            </a:r>
            <a:r>
              <a:rPr lang="en-US" sz="1200" dirty="0" smtClean="0">
                <a:latin typeface="Arial"/>
                <a:cs typeface="Arial"/>
              </a:rPr>
              <a:t>political </a:t>
            </a:r>
            <a:r>
              <a:rPr lang="en-US" sz="1200" dirty="0">
                <a:latin typeface="Arial"/>
                <a:cs typeface="Arial"/>
              </a:rPr>
              <a:t>speeches, advertisements</a:t>
            </a:r>
            <a:r>
              <a:rPr lang="en-US" sz="1200" dirty="0" smtClean="0">
                <a:latin typeface="Arial"/>
                <a:cs typeface="Arial"/>
              </a:rPr>
              <a:t>, diaries</a:t>
            </a:r>
            <a:r>
              <a:rPr lang="en-US" sz="1200" dirty="0">
                <a:latin typeface="Arial"/>
                <a:cs typeface="Arial"/>
              </a:rPr>
              <a:t>, facebook posts, tweets, interview transcripts, field notes, open ended survey questions. Text is everywhere. It is language, it is culture, it is a record of events, record of opinions, description of people. </a:t>
            </a:r>
            <a:endParaRPr sz="1200" dirty="0">
              <a:latin typeface="Arial"/>
              <a:cs typeface="Arial"/>
            </a:endParaRPr>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754063"/>
            <a:ext cx="5029200" cy="3771900"/>
          </a:xfrm>
          <a:prstGeom prst="rect">
            <a:avLst/>
          </a:prstGeom>
          <a:noFill/>
          <a:ln w="12700">
            <a:solidFill>
              <a:prstClr val="black"/>
            </a:solidFill>
          </a:ln>
        </p:spPr>
      </p:sp>
      <p:sp>
        <p:nvSpPr>
          <p:cNvPr id="3" name="Notes Placeholder 2"/>
          <p:cNvSpPr>
            <a:spLocks noGrp="1"/>
          </p:cNvSpPr>
          <p:nvPr>
            <p:ph type="body" idx="1"/>
          </p:nvPr>
        </p:nvSpPr>
        <p:spPr/>
        <p:txBody>
          <a:bodyPr/>
          <a:lstStyle/>
          <a:p>
            <a:r>
              <a:rPr lang="en-US" sz="1200" dirty="0" smtClean="0">
                <a:latin typeface="Arial"/>
                <a:cs typeface="Arial"/>
              </a:rPr>
              <a:t>Order these with your partner</a:t>
            </a:r>
            <a:endParaRPr lang="en-US" sz="1200" dirty="0">
              <a:latin typeface="Arial"/>
              <a:cs typeface="Arial"/>
            </a:endParaRPr>
          </a:p>
        </p:txBody>
      </p:sp>
      <p:sp>
        <p:nvSpPr>
          <p:cNvPr id="4" name="Slide Number Placeholder 3"/>
          <p:cNvSpPr>
            <a:spLocks noGrp="1"/>
          </p:cNvSpPr>
          <p:nvPr>
            <p:ph type="sldNum" idx="10"/>
          </p:nvPr>
        </p:nvSpPr>
        <p:spPr/>
        <p:txBody>
          <a:bodyPr/>
          <a:lstStyle/>
          <a:p>
            <a:pPr algn="r"/>
            <a:fld id="{AD1A4FA8-6D35-4091-921E-324041A90DE8}" type="slidenum">
              <a:rPr lang="en-US" sz="1400" smtClean="0">
                <a:latin typeface="Times New Roman"/>
              </a:rPr>
              <a:t>6</a:t>
            </a:fld>
            <a:endParaRPr lang="en-US" dirty="0"/>
          </a:p>
        </p:txBody>
      </p:sp>
    </p:spTree>
    <p:extLst>
      <p:ext uri="{BB962C8B-B14F-4D97-AF65-F5344CB8AC3E}">
        <p14:creationId xmlns:p14="http://schemas.microsoft.com/office/powerpoint/2010/main" val="1056145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754063"/>
            <a:ext cx="5029200" cy="3771900"/>
          </a:xfrm>
          <a:prstGeom prst="rect">
            <a:avLst/>
          </a:prstGeom>
          <a:noFill/>
          <a:ln w="12700">
            <a:solidFill>
              <a:prstClr val="black"/>
            </a:solidFill>
          </a:ln>
        </p:spPr>
      </p:sp>
      <p:sp>
        <p:nvSpPr>
          <p:cNvPr id="3" name="Notes Placeholder 2"/>
          <p:cNvSpPr>
            <a:spLocks noGrp="1"/>
          </p:cNvSpPr>
          <p:nvPr>
            <p:ph type="body" idx="1"/>
          </p:nvPr>
        </p:nvSpPr>
        <p:spPr/>
        <p:txBody>
          <a:bodyPr/>
          <a:lstStyle/>
          <a:p>
            <a:r>
              <a:rPr lang="en-US" dirty="0" smtClean="0">
                <a:latin typeface="Arial"/>
                <a:cs typeface="Arial"/>
              </a:rPr>
              <a:t>Grammar – SVO?</a:t>
            </a:r>
          </a:p>
          <a:p>
            <a:r>
              <a:rPr lang="en-US" dirty="0" smtClean="0">
                <a:latin typeface="Arial"/>
                <a:cs typeface="Arial"/>
              </a:rPr>
              <a:t>Proximity - </a:t>
            </a:r>
          </a:p>
          <a:p>
            <a:r>
              <a:rPr lang="en-US" dirty="0" smtClean="0">
                <a:latin typeface="Arial"/>
                <a:cs typeface="Arial"/>
              </a:rPr>
              <a:t>Sameness – </a:t>
            </a:r>
          </a:p>
          <a:p>
            <a:r>
              <a:rPr lang="en-US" dirty="0" smtClean="0">
                <a:latin typeface="Arial"/>
                <a:cs typeface="Arial"/>
              </a:rPr>
              <a:t>Difference across corpora</a:t>
            </a:r>
          </a:p>
          <a:p>
            <a:r>
              <a:rPr lang="en-US" dirty="0" smtClean="0">
                <a:latin typeface="Arial"/>
                <a:cs typeface="Arial"/>
              </a:rPr>
              <a:t>     of phonemes/roots;</a:t>
            </a:r>
            <a:r>
              <a:rPr lang="en-US" baseline="0" dirty="0" smtClean="0">
                <a:latin typeface="Arial"/>
                <a:cs typeface="Arial"/>
              </a:rPr>
              <a:t> words; N-grams</a:t>
            </a:r>
            <a:endParaRPr lang="en-US" dirty="0" smtClean="0">
              <a:latin typeface="Arial"/>
              <a:cs typeface="Arial"/>
            </a:endParaRPr>
          </a:p>
          <a:p>
            <a:r>
              <a:rPr lang="en-US" dirty="0" smtClean="0">
                <a:latin typeface="Arial"/>
                <a:cs typeface="Arial"/>
              </a:rPr>
              <a:t>Fields in a survey or form</a:t>
            </a:r>
          </a:p>
          <a:p>
            <a:r>
              <a:rPr lang="en-US" dirty="0" smtClean="0">
                <a:latin typeface="Arial"/>
                <a:cs typeface="Arial"/>
              </a:rPr>
              <a:t>Or maybe a by line</a:t>
            </a:r>
          </a:p>
          <a:p>
            <a:r>
              <a:rPr lang="en-US" dirty="0" smtClean="0">
                <a:latin typeface="Arial"/>
                <a:cs typeface="Arial"/>
              </a:rPr>
              <a:t>A</a:t>
            </a:r>
            <a:r>
              <a:rPr lang="en-US" baseline="0" dirty="0" smtClean="0">
                <a:latin typeface="Arial"/>
                <a:cs typeface="Arial"/>
              </a:rPr>
              <a:t> hashtag delimits a topic</a:t>
            </a:r>
          </a:p>
          <a:p>
            <a:r>
              <a:rPr lang="en-US" baseline="0" dirty="0" smtClean="0">
                <a:latin typeface="Arial"/>
                <a:cs typeface="Arial"/>
              </a:rPr>
              <a:t>An @ symbol delimits a twitter account</a:t>
            </a:r>
            <a:endParaRPr lang="en-US" dirty="0" smtClean="0">
              <a:latin typeface="Arial"/>
              <a:cs typeface="Arial"/>
            </a:endParaRPr>
          </a:p>
          <a:p>
            <a:endParaRPr lang="en-US" dirty="0"/>
          </a:p>
        </p:txBody>
      </p:sp>
      <p:sp>
        <p:nvSpPr>
          <p:cNvPr id="4" name="Slide Number Placeholder 3"/>
          <p:cNvSpPr>
            <a:spLocks noGrp="1"/>
          </p:cNvSpPr>
          <p:nvPr>
            <p:ph type="sldNum" idx="10"/>
          </p:nvPr>
        </p:nvSpPr>
        <p:spPr/>
        <p:txBody>
          <a:bodyPr/>
          <a:lstStyle/>
          <a:p>
            <a:pPr algn="r"/>
            <a:fld id="{AD1A4FA8-6D35-4091-921E-324041A90DE8}" type="slidenum">
              <a:rPr lang="en-US" sz="1400" smtClean="0">
                <a:latin typeface="Times New Roman"/>
              </a:rPr>
              <a:t>7</a:t>
            </a:fld>
            <a:endParaRPr lang="en-US" dirty="0"/>
          </a:p>
        </p:txBody>
      </p:sp>
    </p:spTree>
    <p:extLst>
      <p:ext uri="{BB962C8B-B14F-4D97-AF65-F5344CB8AC3E}">
        <p14:creationId xmlns:p14="http://schemas.microsoft.com/office/powerpoint/2010/main" val="2061590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PlaceHolder 1"/>
          <p:cNvSpPr>
            <a:spLocks noGrp="1"/>
          </p:cNvSpPr>
          <p:nvPr>
            <p:ph type="body"/>
          </p:nvPr>
        </p:nvSpPr>
        <p:spPr>
          <a:xfrm>
            <a:off x="182880" y="4609800"/>
            <a:ext cx="7406640" cy="6088680"/>
          </a:xfrm>
          <a:prstGeom prst="rect">
            <a:avLst/>
          </a:prstGeom>
        </p:spPr>
        <p:txBody>
          <a:bodyPr lIns="0" tIns="0" rIns="0" bIns="0"/>
          <a:lstStyle/>
          <a:p>
            <a:r>
              <a:rPr lang="en-US" sz="1200" dirty="0">
                <a:latin typeface="Arial"/>
                <a:cs typeface="Arial"/>
              </a:rPr>
              <a:t>We thus must have a way to analyze text.</a:t>
            </a:r>
            <a:endParaRPr sz="1200" dirty="0">
              <a:latin typeface="Arial"/>
              <a:cs typeface="Arial"/>
            </a:endParaRPr>
          </a:p>
          <a:p>
            <a:r>
              <a:rPr lang="en-US" sz="1200" dirty="0">
                <a:latin typeface="Arial"/>
                <a:cs typeface="Arial"/>
              </a:rPr>
              <a:t>Types of text analysis</a:t>
            </a:r>
            <a:endParaRPr sz="1200" dirty="0">
              <a:latin typeface="Arial"/>
              <a:cs typeface="Arial"/>
            </a:endParaRPr>
          </a:p>
          <a:p>
            <a:r>
              <a:rPr lang="en-US" sz="1200" dirty="0">
                <a:latin typeface="Arial"/>
                <a:cs typeface="Arial"/>
              </a:rPr>
              <a:t>1. Humanists:</a:t>
            </a:r>
            <a:endParaRPr sz="1200" dirty="0">
              <a:latin typeface="Arial"/>
              <a:cs typeface="Arial"/>
            </a:endParaRPr>
          </a:p>
          <a:p>
            <a:r>
              <a:rPr lang="en-US" sz="1200" dirty="0">
                <a:latin typeface="Arial"/>
                <a:cs typeface="Arial"/>
              </a:rPr>
              <a:t>-Qualitative, </a:t>
            </a:r>
            <a:r>
              <a:rPr lang="en-US" sz="1200" dirty="0" smtClean="0">
                <a:latin typeface="Arial"/>
                <a:cs typeface="Arial"/>
              </a:rPr>
              <a:t>deep/close </a:t>
            </a:r>
            <a:r>
              <a:rPr lang="en-US" sz="1200" dirty="0">
                <a:latin typeface="Arial"/>
                <a:cs typeface="Arial"/>
              </a:rPr>
              <a:t>reading. Seek to answer the question, what does this text mean? What does it tell us about who produced it, and the society in which it was produced?</a:t>
            </a:r>
            <a:endParaRPr sz="1200" dirty="0">
              <a:latin typeface="Arial"/>
              <a:cs typeface="Arial"/>
            </a:endParaRPr>
          </a:p>
          <a:p>
            <a:r>
              <a:rPr lang="en-US" sz="1200" dirty="0">
                <a:latin typeface="Arial"/>
                <a:cs typeface="Arial"/>
              </a:rPr>
              <a:t>	Pros: Provides context Some say it is the only way to extract </a:t>
            </a:r>
            <a:r>
              <a:rPr lang="en-US" sz="1200" i="1" dirty="0">
                <a:latin typeface="Arial"/>
                <a:cs typeface="Arial"/>
              </a:rPr>
              <a:t>meaning</a:t>
            </a:r>
            <a:endParaRPr sz="1200" dirty="0">
              <a:latin typeface="Arial"/>
              <a:cs typeface="Arial"/>
            </a:endParaRPr>
          </a:p>
          <a:p>
            <a:r>
              <a:rPr lang="en-US" sz="1200" i="1" dirty="0">
                <a:latin typeface="Arial"/>
                <a:cs typeface="Arial"/>
              </a:rPr>
              <a:t>	</a:t>
            </a:r>
            <a:r>
              <a:rPr lang="en-US" sz="1200" dirty="0">
                <a:latin typeface="Arial"/>
                <a:cs typeface="Arial"/>
              </a:rPr>
              <a:t>Cons: Time consuming, Dependent on who is doing the reading, non reproducible? (Debates about this), Risk of confirmation bias, cherry picking quotes.</a:t>
            </a:r>
            <a:endParaRPr sz="1200" dirty="0">
              <a:latin typeface="Arial"/>
              <a:cs typeface="Arial"/>
            </a:endParaRPr>
          </a:p>
          <a:p>
            <a:r>
              <a:rPr lang="en-US" sz="1200" dirty="0">
                <a:latin typeface="Arial"/>
                <a:cs typeface="Arial"/>
              </a:rPr>
              <a:t>Example: Obama is combining a critique of the American dream with an endorsement of the American dream. He is critiquing the idea that ambition is good, particularly if ambition includes material goods. But he is endorsing the American dream by claiming we should all work hard to realize our full potential. He is couching conservative ideas in liberal terms (poverty of ambition). It is a cunning political strategy.</a:t>
            </a:r>
            <a:endParaRPr sz="1200" dirty="0">
              <a:latin typeface="Arial"/>
              <a:cs typeface="Arial"/>
            </a:endParaRPr>
          </a:p>
          <a:p>
            <a:r>
              <a:rPr lang="en-US" sz="1200" dirty="0">
                <a:latin typeface="Arial"/>
                <a:cs typeface="Arial"/>
              </a:rPr>
              <a:t>2. Some humanists, interpretive sociologists, some quantitative sociologists:</a:t>
            </a:r>
            <a:endParaRPr sz="1200" dirty="0">
              <a:latin typeface="Arial"/>
              <a:cs typeface="Arial"/>
            </a:endParaRPr>
          </a:p>
          <a:p>
            <a:r>
              <a:rPr lang="en-US" sz="1200" dirty="0">
                <a:latin typeface="Arial"/>
                <a:cs typeface="Arial"/>
              </a:rPr>
              <a:t>-Coding categories. Usually hand coded, or training people to code. Come up with categories, code text in the categories, count occurrences and co-occurrences of categories. John Evans, instrumental and rational action, Ferree, abortion discourse between countries.</a:t>
            </a:r>
            <a:endParaRPr sz="1200" dirty="0">
              <a:latin typeface="Arial"/>
              <a:cs typeface="Arial"/>
            </a:endParaRPr>
          </a:p>
          <a:p>
            <a:r>
              <a:rPr lang="en-US" sz="1200" dirty="0">
                <a:latin typeface="Arial"/>
                <a:cs typeface="Arial"/>
              </a:rPr>
              <a:t>	Pros: Does take into account context, attempts to capture meaning, but tries to guarantee you're not cherry picking quotes. Purpose to be more objective., Can identify patterns not </a:t>
            </a:r>
            <a:r>
              <a:rPr lang="en-US" sz="1200" dirty="0" smtClean="0">
                <a:latin typeface="Arial"/>
                <a:cs typeface="Arial"/>
              </a:rPr>
              <a:t>identifiable </a:t>
            </a:r>
            <a:r>
              <a:rPr lang="en-US" sz="1200" dirty="0">
                <a:latin typeface="Arial"/>
                <a:cs typeface="Arial"/>
              </a:rPr>
              <a:t>but one human reading. Can process much larger amounts of text and reveal patterns across the text.</a:t>
            </a:r>
            <a:endParaRPr sz="1200" dirty="0">
              <a:latin typeface="Arial"/>
              <a:cs typeface="Arial"/>
            </a:endParaRPr>
          </a:p>
          <a:p>
            <a:r>
              <a:rPr lang="en-US" sz="1200" dirty="0">
                <a:latin typeface="Arial"/>
                <a:cs typeface="Arial"/>
              </a:rPr>
              <a:t>	Cons: Coding can be ambiguous. It's difficult to get two people to code text in the same way, which questions the validity of the project of coding.</a:t>
            </a:r>
            <a:endParaRPr sz="1200" dirty="0">
              <a:latin typeface="Arial"/>
              <a:cs typeface="Arial"/>
            </a:endParaRPr>
          </a:p>
          <a:p>
            <a:r>
              <a:rPr lang="en-US" sz="1200" dirty="0">
                <a:latin typeface="Arial"/>
                <a:cs typeface="Arial"/>
              </a:rPr>
              <a:t>Codes: anti material ambition, pro-working hard. Do these show up in other quotes, from other presidents?</a:t>
            </a:r>
            <a:endParaRPr sz="1200" dirty="0">
              <a:latin typeface="Arial"/>
              <a:cs typeface="Arial"/>
            </a:endParaRPr>
          </a:p>
          <a:p>
            <a:r>
              <a:rPr lang="en-US" sz="1200" dirty="0">
                <a:latin typeface="Arial"/>
                <a:cs typeface="Arial"/>
              </a:rPr>
              <a:t>3. Political scientists/economists/quantitative sociologists:</a:t>
            </a:r>
            <a:endParaRPr sz="1200" dirty="0">
              <a:latin typeface="Arial"/>
              <a:cs typeface="Arial"/>
            </a:endParaRPr>
          </a:p>
          <a:p>
            <a:r>
              <a:rPr lang="en-US" sz="1200" dirty="0">
                <a:latin typeface="Arial"/>
                <a:cs typeface="Arial"/>
              </a:rPr>
              <a:t>-Turn text into numbers, quantify text. Seek to draw variables out of text that can be used in quantitative analysis. Can be word counts, number of words, types of words (part of speech), subject-action-object (Franzosi)</a:t>
            </a:r>
            <a:endParaRPr sz="1200" dirty="0">
              <a:latin typeface="Arial"/>
              <a:cs typeface="Arial"/>
            </a:endParaRPr>
          </a:p>
          <a:p>
            <a:r>
              <a:rPr lang="en-US" sz="1200" dirty="0">
                <a:latin typeface="Arial"/>
                <a:cs typeface="Arial"/>
              </a:rPr>
              <a:t>	Pros:  Does not rely on human interpretation, coding of categories. Researcher is not imposing codes onto the text.</a:t>
            </a:r>
            <a:endParaRPr sz="1200" dirty="0">
              <a:latin typeface="Arial"/>
              <a:cs typeface="Arial"/>
            </a:endParaRPr>
          </a:p>
          <a:p>
            <a:r>
              <a:rPr lang="en-US" sz="1200" dirty="0">
                <a:latin typeface="Arial"/>
                <a:cs typeface="Arial"/>
              </a:rPr>
              <a:t>	Cons: Completely loses context. Word counts miss ambiguity in meaning, bank (river) and bank (money) will be counted the same. Misses the meaning of the text. Hard to understand what a pattern signifies. More verbs in one text, what does that mean? Do you count verbs, or verbals?</a:t>
            </a:r>
            <a:endParaRPr sz="1200" dirty="0">
              <a:latin typeface="Arial"/>
              <a:cs typeface="Arial"/>
            </a:endParaRPr>
          </a:p>
          <a:p>
            <a:r>
              <a:rPr lang="en-US" sz="1200" dirty="0">
                <a:latin typeface="Arial"/>
                <a:cs typeface="Arial"/>
              </a:rPr>
              <a:t>There are </a:t>
            </a:r>
            <a:endParaRPr sz="1200" dirty="0">
              <a:latin typeface="Arial"/>
              <a:cs typeface="Arial"/>
            </a:endParaRPr>
          </a:p>
          <a:p>
            <a:r>
              <a:rPr lang="en-US" sz="1200" dirty="0">
                <a:latin typeface="Arial"/>
                <a:cs typeface="Arial"/>
              </a:rPr>
              <a:t>-Categories or words? Words are slightly more straight forward, categories contain more information and more meaning.</a:t>
            </a:r>
            <a:endParaRPr sz="1200" dirty="0">
              <a:latin typeface="Arial"/>
              <a:cs typeface="Arial"/>
            </a:endParaRPr>
          </a:p>
          <a:p>
            <a:r>
              <a:rPr lang="en-US" sz="1200" dirty="0">
                <a:latin typeface="Arial"/>
                <a:cs typeface="Arial"/>
              </a:rPr>
              <a:t>-Finally, any of this can be done deductively or inductively</a:t>
            </a:r>
            <a:endParaRPr sz="1200" dirty="0">
              <a:latin typeface="Arial"/>
              <a:cs typeface="Arial"/>
            </a:endParaRPr>
          </a:p>
          <a:p>
            <a:r>
              <a:rPr lang="en-US" sz="1200" dirty="0">
                <a:latin typeface="Arial"/>
                <a:cs typeface="Arial"/>
              </a:rPr>
              <a:t>Test for particular patterns, see what patterns arise from the data itself.</a:t>
            </a:r>
            <a:endParaRPr sz="1200" dirty="0">
              <a:latin typeface="Arial"/>
              <a:cs typeface="Arial"/>
            </a:endParaRPr>
          </a:p>
          <a:p>
            <a:r>
              <a:rPr lang="en-US" sz="1200" dirty="0">
                <a:latin typeface="Arial"/>
                <a:cs typeface="Arial"/>
              </a:rPr>
              <a:t>The technology to do all this is changing, and methods are changing along with it. Now, we have the ability to a wide range of techniques under the umbrella computer-assisted text analysis. This is what I will discuss. Understanding the debates about text analysis, and different methods, is critical before you can apply computer-assisted text analysis. This is a tool, not a method in itself, you must think carefully about what the text analysis is doing, and what conclusions you can draw from different techniques. This workshop will introduce you to a number of techniques, suggest what types of questions you can answer with different techniques, give you current best practices, and provide you with the tools to use these techniques in your own research by going through some examples. </a:t>
            </a:r>
            <a:endParaRPr sz="1200" dirty="0">
              <a:latin typeface="Arial"/>
              <a:cs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PlaceHolder 1"/>
          <p:cNvSpPr>
            <a:spLocks noGrp="1"/>
          </p:cNvSpPr>
          <p:nvPr>
            <p:ph type="body"/>
          </p:nvPr>
        </p:nvSpPr>
        <p:spPr>
          <a:xfrm>
            <a:off x="777240" y="4777560"/>
            <a:ext cx="6217560" cy="5316120"/>
          </a:xfrm>
          <a:prstGeom prst="rect">
            <a:avLst/>
          </a:prstGeom>
        </p:spPr>
        <p:txBody>
          <a:bodyPr lIns="0" tIns="0" rIns="0" bIns="0"/>
          <a:lstStyle/>
          <a:p>
            <a:r>
              <a:rPr lang="en-US" sz="1200" dirty="0" smtClean="0">
                <a:latin typeface="+mn-lt"/>
                <a:cs typeface="Arial"/>
              </a:rPr>
              <a:t>-Augment humans. </a:t>
            </a:r>
          </a:p>
          <a:p>
            <a:r>
              <a:rPr lang="en-US" sz="1200" dirty="0" smtClean="0">
                <a:latin typeface="+mn-lt"/>
                <a:cs typeface="Arial"/>
              </a:rPr>
              <a:t>	-Humans are slow, can only work limited hours, are expensive because they need to eat. Plus, they are people so you need to treat them well. Pay them well, don't over-work them, etc.</a:t>
            </a:r>
          </a:p>
          <a:p>
            <a:r>
              <a:rPr lang="en-US" sz="1200" dirty="0" smtClean="0">
                <a:latin typeface="+mn-lt"/>
                <a:cs typeface="Arial"/>
              </a:rPr>
              <a:t>		Computers are comparatively cheaper, they work 24 hours a day, you can abuse them. They can do things much faster and much more efficiently than humans.</a:t>
            </a:r>
          </a:p>
          <a:p>
            <a:r>
              <a:rPr lang="en-US" sz="1200" dirty="0" smtClean="0">
                <a:latin typeface="+mn-lt"/>
                <a:cs typeface="Arial"/>
              </a:rPr>
              <a:t>	-Humans are not as reliable. It's remarkably difficult to get them to code text the same way as each other, they often won't code text the same way two different times.</a:t>
            </a:r>
          </a:p>
          <a:p>
            <a:r>
              <a:rPr lang="en-US" sz="1200" dirty="0" smtClean="0">
                <a:latin typeface="+mn-lt"/>
                <a:cs typeface="Arial"/>
              </a:rPr>
              <a:t>		You know exactly what computers are doing, with the same input they will do the exact same thing every time. It's easy to measure accuracy rates. With similar data accuracy will be the same. -Can write down procedure. If someone has your data, coding scheme, and method, they can exactly reproduce what you did. I want to emphasize: that doesn't mean its </a:t>
            </a:r>
            <a:r>
              <a:rPr lang="en-US" sz="1200" i="1" dirty="0" smtClean="0">
                <a:latin typeface="+mn-lt"/>
                <a:cs typeface="Arial"/>
              </a:rPr>
              <a:t>valid</a:t>
            </a:r>
            <a:r>
              <a:rPr lang="en-US" sz="1200" dirty="0" smtClean="0">
                <a:latin typeface="+mn-lt"/>
                <a:cs typeface="Arial"/>
              </a:rPr>
              <a:t>, but it is </a:t>
            </a:r>
            <a:r>
              <a:rPr lang="en-US" sz="1200" i="1" dirty="0" smtClean="0">
                <a:latin typeface="+mn-lt"/>
                <a:cs typeface="Arial"/>
              </a:rPr>
              <a:t>reliable</a:t>
            </a:r>
            <a:r>
              <a:rPr lang="en-US" sz="1200" dirty="0" smtClean="0">
                <a:latin typeface="+mn-lt"/>
                <a:cs typeface="Arial"/>
              </a:rPr>
              <a:t>. </a:t>
            </a:r>
          </a:p>
          <a:p>
            <a:r>
              <a:rPr lang="en-US" sz="1200" dirty="0" smtClean="0">
                <a:latin typeface="+mn-lt"/>
                <a:cs typeface="Arial"/>
              </a:rPr>
              <a:t>-Replace humans (at first)</a:t>
            </a:r>
          </a:p>
          <a:p>
            <a:r>
              <a:rPr lang="en-US" sz="1200" dirty="0" smtClean="0">
                <a:latin typeface="+mn-lt"/>
                <a:cs typeface="Arial"/>
              </a:rPr>
              <a:t>	Computers read differently than humans, thus they may be able to lead us to different ways of looking at text. Much more memory, can quickly match patterns, are not burdened by experience, emotion, bias. We can use this to our advantage.</a:t>
            </a:r>
            <a:endParaRPr lang="en-US" sz="1200" dirty="0">
              <a:latin typeface="+mn-lt"/>
              <a:cs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6047" y="2348401"/>
            <a:ext cx="8568531" cy="1620430"/>
          </a:xfrm>
        </p:spPr>
        <p:txBody>
          <a:bodyPr/>
          <a:lstStyle/>
          <a:p>
            <a:r>
              <a:rPr lang="en-US" smtClean="0"/>
              <a:t>Click to edit Master title style</a:t>
            </a:r>
            <a:endParaRPr lang="en-US"/>
          </a:p>
        </p:txBody>
      </p:sp>
      <p:sp>
        <p:nvSpPr>
          <p:cNvPr id="3" name="Subtitle 2"/>
          <p:cNvSpPr>
            <a:spLocks noGrp="1"/>
          </p:cNvSpPr>
          <p:nvPr>
            <p:ph type="subTitle" idx="1"/>
          </p:nvPr>
        </p:nvSpPr>
        <p:spPr>
          <a:xfrm>
            <a:off x="1512094" y="4283817"/>
            <a:ext cx="7056438" cy="1931917"/>
          </a:xfrm>
        </p:spPr>
        <p:txBody>
          <a:bodyPr/>
          <a:lstStyle>
            <a:lvl1pPr marL="0" indent="0" algn="ctr">
              <a:buNone/>
              <a:defRPr>
                <a:solidFill>
                  <a:schemeClr val="tx1">
                    <a:tint val="75000"/>
                  </a:schemeClr>
                </a:solidFill>
              </a:defRPr>
            </a:lvl1pPr>
            <a:lvl2pPr marL="503920" indent="0" algn="ctr">
              <a:buNone/>
              <a:defRPr>
                <a:solidFill>
                  <a:schemeClr val="tx1">
                    <a:tint val="75000"/>
                  </a:schemeClr>
                </a:solidFill>
              </a:defRPr>
            </a:lvl2pPr>
            <a:lvl3pPr marL="1007838" indent="0" algn="ctr">
              <a:buNone/>
              <a:defRPr>
                <a:solidFill>
                  <a:schemeClr val="tx1">
                    <a:tint val="75000"/>
                  </a:schemeClr>
                </a:solidFill>
              </a:defRPr>
            </a:lvl3pPr>
            <a:lvl4pPr marL="1511758" indent="0" algn="ctr">
              <a:buNone/>
              <a:defRPr>
                <a:solidFill>
                  <a:schemeClr val="tx1">
                    <a:tint val="75000"/>
                  </a:schemeClr>
                </a:solidFill>
              </a:defRPr>
            </a:lvl4pPr>
            <a:lvl5pPr marL="2015677" indent="0" algn="ctr">
              <a:buNone/>
              <a:defRPr>
                <a:solidFill>
                  <a:schemeClr val="tx1">
                    <a:tint val="75000"/>
                  </a:schemeClr>
                </a:solidFill>
              </a:defRPr>
            </a:lvl5pPr>
            <a:lvl6pPr marL="2519597" indent="0" algn="ctr">
              <a:buNone/>
              <a:defRPr>
                <a:solidFill>
                  <a:schemeClr val="tx1">
                    <a:tint val="75000"/>
                  </a:schemeClr>
                </a:solidFill>
              </a:defRPr>
            </a:lvl6pPr>
            <a:lvl7pPr marL="3023515" indent="0" algn="ctr">
              <a:buNone/>
              <a:defRPr>
                <a:solidFill>
                  <a:schemeClr val="tx1">
                    <a:tint val="75000"/>
                  </a:schemeClr>
                </a:solidFill>
              </a:defRPr>
            </a:lvl7pPr>
            <a:lvl8pPr marL="3527435" indent="0" algn="ctr">
              <a:buNone/>
              <a:defRPr>
                <a:solidFill>
                  <a:schemeClr val="tx1">
                    <a:tint val="75000"/>
                  </a:schemeClr>
                </a:solidFill>
              </a:defRPr>
            </a:lvl8pPr>
            <a:lvl9pPr marL="4031354"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53B69C2-EA3F-406E-BB60-436E7DB9F90F}" type="datetimeFigureOut">
              <a:rPr lang="en-US" smtClean="0"/>
              <a:t>9/17/16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78C2BF-B363-4D8C-A6C7-33822F8CDF5D}" type="slidenum">
              <a:rPr lang="en-US" smtClean="0"/>
              <a:t>‹#›</a:t>
            </a:fld>
            <a:endParaRPr lang="en-US" dirty="0"/>
          </a:p>
        </p:txBody>
      </p:sp>
    </p:spTree>
    <p:extLst>
      <p:ext uri="{BB962C8B-B14F-4D97-AF65-F5344CB8AC3E}">
        <p14:creationId xmlns:p14="http://schemas.microsoft.com/office/powerpoint/2010/main" val="26922497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z="1400" dirty="0" smtClean="0">
                <a:latin typeface="Times New Roman"/>
              </a:rPr>
              <a:t>&lt;date/time&gt;</a:t>
            </a:r>
            <a:endParaRPr lang="en-US" dirty="0"/>
          </a:p>
        </p:txBody>
      </p:sp>
      <p:sp>
        <p:nvSpPr>
          <p:cNvPr id="5" name="Footer Placeholder 4"/>
          <p:cNvSpPr>
            <a:spLocks noGrp="1"/>
          </p:cNvSpPr>
          <p:nvPr>
            <p:ph type="ftr" sz="quarter" idx="11"/>
          </p:nvPr>
        </p:nvSpPr>
        <p:spPr/>
        <p:txBody>
          <a:bodyPr/>
          <a:lstStyle/>
          <a:p>
            <a:pPr algn="ctr"/>
            <a:r>
              <a:rPr lang="en-US" sz="1400" dirty="0" smtClean="0">
                <a:latin typeface="Times New Roman"/>
              </a:rPr>
              <a:t>&lt;footer&gt;</a:t>
            </a:r>
            <a:endParaRPr lang="en-US" dirty="0"/>
          </a:p>
        </p:txBody>
      </p:sp>
      <p:sp>
        <p:nvSpPr>
          <p:cNvPr id="6" name="Slide Number Placeholder 5"/>
          <p:cNvSpPr>
            <a:spLocks noGrp="1"/>
          </p:cNvSpPr>
          <p:nvPr>
            <p:ph type="sldNum" sz="quarter" idx="12"/>
          </p:nvPr>
        </p:nvSpPr>
        <p:spPr/>
        <p:txBody>
          <a:bodyPr/>
          <a:lstStyle/>
          <a:p>
            <a:pPr algn="r"/>
            <a:fld id="{AC6C7668-4432-44A1-943D-396CB769ADEE}" type="slidenum">
              <a:rPr lang="en-US" sz="1400" smtClean="0">
                <a:latin typeface="Times New Roman"/>
              </a:rPr>
              <a:t>‹#›</a:t>
            </a:fld>
            <a:endParaRPr lang="en-US" dirty="0"/>
          </a:p>
        </p:txBody>
      </p:sp>
    </p:spTree>
    <p:extLst>
      <p:ext uri="{BB962C8B-B14F-4D97-AF65-F5344CB8AC3E}">
        <p14:creationId xmlns:p14="http://schemas.microsoft.com/office/powerpoint/2010/main" val="4503170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057499" y="334236"/>
            <a:ext cx="2500906" cy="71099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54785" y="334236"/>
            <a:ext cx="7334704" cy="71099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z="1400" dirty="0" smtClean="0">
                <a:latin typeface="Times New Roman"/>
              </a:rPr>
              <a:t>&lt;date/time&gt;</a:t>
            </a:r>
            <a:endParaRPr lang="en-US" dirty="0"/>
          </a:p>
        </p:txBody>
      </p:sp>
      <p:sp>
        <p:nvSpPr>
          <p:cNvPr id="5" name="Footer Placeholder 4"/>
          <p:cNvSpPr>
            <a:spLocks noGrp="1"/>
          </p:cNvSpPr>
          <p:nvPr>
            <p:ph type="ftr" sz="quarter" idx="11"/>
          </p:nvPr>
        </p:nvSpPr>
        <p:spPr/>
        <p:txBody>
          <a:bodyPr/>
          <a:lstStyle/>
          <a:p>
            <a:pPr algn="ctr"/>
            <a:r>
              <a:rPr lang="en-US" sz="1400" dirty="0" smtClean="0">
                <a:latin typeface="Times New Roman"/>
              </a:rPr>
              <a:t>&lt;footer&gt;</a:t>
            </a:r>
            <a:endParaRPr lang="en-US" dirty="0"/>
          </a:p>
        </p:txBody>
      </p:sp>
      <p:sp>
        <p:nvSpPr>
          <p:cNvPr id="6" name="Slide Number Placeholder 5"/>
          <p:cNvSpPr>
            <a:spLocks noGrp="1"/>
          </p:cNvSpPr>
          <p:nvPr>
            <p:ph type="sldNum" sz="quarter" idx="12"/>
          </p:nvPr>
        </p:nvSpPr>
        <p:spPr/>
        <p:txBody>
          <a:bodyPr/>
          <a:lstStyle/>
          <a:p>
            <a:pPr algn="r"/>
            <a:fld id="{AC6C7668-4432-44A1-943D-396CB769ADEE}" type="slidenum">
              <a:rPr lang="en-US" sz="1400" smtClean="0">
                <a:latin typeface="Times New Roman"/>
              </a:rPr>
              <a:t>‹#›</a:t>
            </a:fld>
            <a:endParaRPr lang="en-US" dirty="0"/>
          </a:p>
        </p:txBody>
      </p:sp>
    </p:spTree>
    <p:extLst>
      <p:ext uri="{BB962C8B-B14F-4D97-AF65-F5344CB8AC3E}">
        <p14:creationId xmlns:p14="http://schemas.microsoft.com/office/powerpoint/2010/main" val="3418384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z="1400" dirty="0" smtClean="0">
                <a:latin typeface="Times New Roman"/>
              </a:rPr>
              <a:t>&lt;date/time&gt;</a:t>
            </a:r>
            <a:endParaRPr lang="en-US" dirty="0"/>
          </a:p>
        </p:txBody>
      </p:sp>
      <p:sp>
        <p:nvSpPr>
          <p:cNvPr id="5" name="Footer Placeholder 4"/>
          <p:cNvSpPr>
            <a:spLocks noGrp="1"/>
          </p:cNvSpPr>
          <p:nvPr>
            <p:ph type="ftr" sz="quarter" idx="11"/>
          </p:nvPr>
        </p:nvSpPr>
        <p:spPr/>
        <p:txBody>
          <a:bodyPr/>
          <a:lstStyle/>
          <a:p>
            <a:pPr algn="ctr"/>
            <a:r>
              <a:rPr lang="en-US" sz="1400" dirty="0" smtClean="0">
                <a:latin typeface="Times New Roman"/>
              </a:rPr>
              <a:t>&lt;footer&gt;</a:t>
            </a:r>
            <a:endParaRPr lang="en-US" dirty="0"/>
          </a:p>
        </p:txBody>
      </p:sp>
      <p:sp>
        <p:nvSpPr>
          <p:cNvPr id="6" name="Slide Number Placeholder 5"/>
          <p:cNvSpPr>
            <a:spLocks noGrp="1"/>
          </p:cNvSpPr>
          <p:nvPr>
            <p:ph type="sldNum" sz="quarter" idx="12"/>
          </p:nvPr>
        </p:nvSpPr>
        <p:spPr/>
        <p:txBody>
          <a:bodyPr/>
          <a:lstStyle/>
          <a:p>
            <a:pPr algn="r"/>
            <a:fld id="{AC6C7668-4432-44A1-943D-396CB769ADEE}" type="slidenum">
              <a:rPr lang="en-US" sz="1400" smtClean="0">
                <a:latin typeface="Times New Roman"/>
              </a:rPr>
              <a:t>‹#›</a:t>
            </a:fld>
            <a:endParaRPr lang="en-US" dirty="0"/>
          </a:p>
        </p:txBody>
      </p:sp>
    </p:spTree>
    <p:extLst>
      <p:ext uri="{BB962C8B-B14F-4D97-AF65-F5344CB8AC3E}">
        <p14:creationId xmlns:p14="http://schemas.microsoft.com/office/powerpoint/2010/main" val="21719327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300" y="4857793"/>
            <a:ext cx="8568531" cy="1501435"/>
          </a:xfrm>
        </p:spPr>
        <p:txBody>
          <a:bodyPr anchor="t"/>
          <a:lstStyle>
            <a:lvl1pPr algn="l">
              <a:defRPr sz="4400" b="1" cap="all"/>
            </a:lvl1pPr>
          </a:lstStyle>
          <a:p>
            <a:r>
              <a:rPr lang="en-US" smtClean="0"/>
              <a:t>Click to edit Master title style</a:t>
            </a:r>
            <a:endParaRPr lang="en-US"/>
          </a:p>
        </p:txBody>
      </p:sp>
      <p:sp>
        <p:nvSpPr>
          <p:cNvPr id="3" name="Text Placeholder 2"/>
          <p:cNvSpPr>
            <a:spLocks noGrp="1"/>
          </p:cNvSpPr>
          <p:nvPr>
            <p:ph type="body" idx="1"/>
          </p:nvPr>
        </p:nvSpPr>
        <p:spPr>
          <a:xfrm>
            <a:off x="796300" y="3204115"/>
            <a:ext cx="8568531" cy="1653678"/>
          </a:xfrm>
        </p:spPr>
        <p:txBody>
          <a:bodyPr anchor="b"/>
          <a:lstStyle>
            <a:lvl1pPr marL="0" indent="0">
              <a:buNone/>
              <a:defRPr sz="2200">
                <a:solidFill>
                  <a:schemeClr val="tx1">
                    <a:tint val="75000"/>
                  </a:schemeClr>
                </a:solidFill>
              </a:defRPr>
            </a:lvl1pPr>
            <a:lvl2pPr marL="503920" indent="0">
              <a:buNone/>
              <a:defRPr sz="2000">
                <a:solidFill>
                  <a:schemeClr val="tx1">
                    <a:tint val="75000"/>
                  </a:schemeClr>
                </a:solidFill>
              </a:defRPr>
            </a:lvl2pPr>
            <a:lvl3pPr marL="1007838" indent="0">
              <a:buNone/>
              <a:defRPr sz="1800">
                <a:solidFill>
                  <a:schemeClr val="tx1">
                    <a:tint val="75000"/>
                  </a:schemeClr>
                </a:solidFill>
              </a:defRPr>
            </a:lvl3pPr>
            <a:lvl4pPr marL="1511758" indent="0">
              <a:buNone/>
              <a:defRPr sz="1500">
                <a:solidFill>
                  <a:schemeClr val="tx1">
                    <a:tint val="75000"/>
                  </a:schemeClr>
                </a:solidFill>
              </a:defRPr>
            </a:lvl4pPr>
            <a:lvl5pPr marL="2015677" indent="0">
              <a:buNone/>
              <a:defRPr sz="1500">
                <a:solidFill>
                  <a:schemeClr val="tx1">
                    <a:tint val="75000"/>
                  </a:schemeClr>
                </a:solidFill>
              </a:defRPr>
            </a:lvl5pPr>
            <a:lvl6pPr marL="2519597" indent="0">
              <a:buNone/>
              <a:defRPr sz="1500">
                <a:solidFill>
                  <a:schemeClr val="tx1">
                    <a:tint val="75000"/>
                  </a:schemeClr>
                </a:solidFill>
              </a:defRPr>
            </a:lvl6pPr>
            <a:lvl7pPr marL="3023515" indent="0">
              <a:buNone/>
              <a:defRPr sz="1500">
                <a:solidFill>
                  <a:schemeClr val="tx1">
                    <a:tint val="75000"/>
                  </a:schemeClr>
                </a:solidFill>
              </a:defRPr>
            </a:lvl7pPr>
            <a:lvl8pPr marL="3527435" indent="0">
              <a:buNone/>
              <a:defRPr sz="1500">
                <a:solidFill>
                  <a:schemeClr val="tx1">
                    <a:tint val="75000"/>
                  </a:schemeClr>
                </a:solidFill>
              </a:defRPr>
            </a:lvl8pPr>
            <a:lvl9pPr marL="4031354" indent="0">
              <a:buNone/>
              <a:defRPr sz="15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z="1400" dirty="0" smtClean="0">
                <a:latin typeface="Times New Roman"/>
              </a:rPr>
              <a:t>&lt;date/time&gt;</a:t>
            </a:r>
            <a:endParaRPr lang="en-US" dirty="0"/>
          </a:p>
        </p:txBody>
      </p:sp>
      <p:sp>
        <p:nvSpPr>
          <p:cNvPr id="5" name="Footer Placeholder 4"/>
          <p:cNvSpPr>
            <a:spLocks noGrp="1"/>
          </p:cNvSpPr>
          <p:nvPr>
            <p:ph type="ftr" sz="quarter" idx="11"/>
          </p:nvPr>
        </p:nvSpPr>
        <p:spPr/>
        <p:txBody>
          <a:bodyPr/>
          <a:lstStyle/>
          <a:p>
            <a:pPr algn="ctr"/>
            <a:r>
              <a:rPr lang="en-US" sz="1400" dirty="0" smtClean="0">
                <a:latin typeface="Times New Roman"/>
              </a:rPr>
              <a:t>&lt;footer&gt;</a:t>
            </a:r>
            <a:endParaRPr lang="en-US" dirty="0"/>
          </a:p>
        </p:txBody>
      </p:sp>
      <p:sp>
        <p:nvSpPr>
          <p:cNvPr id="6" name="Slide Number Placeholder 5"/>
          <p:cNvSpPr>
            <a:spLocks noGrp="1"/>
          </p:cNvSpPr>
          <p:nvPr>
            <p:ph type="sldNum" sz="quarter" idx="12"/>
          </p:nvPr>
        </p:nvSpPr>
        <p:spPr/>
        <p:txBody>
          <a:bodyPr/>
          <a:lstStyle/>
          <a:p>
            <a:pPr algn="r"/>
            <a:fld id="{AC6C7668-4432-44A1-943D-396CB769ADEE}" type="slidenum">
              <a:rPr lang="en-US" sz="1400" smtClean="0">
                <a:latin typeface="Times New Roman"/>
              </a:rPr>
              <a:t>‹#›</a:t>
            </a:fld>
            <a:endParaRPr lang="en-US" dirty="0"/>
          </a:p>
        </p:txBody>
      </p:sp>
    </p:spTree>
    <p:extLst>
      <p:ext uri="{BB962C8B-B14F-4D97-AF65-F5344CB8AC3E}">
        <p14:creationId xmlns:p14="http://schemas.microsoft.com/office/powerpoint/2010/main" val="1478371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54787" y="1944167"/>
            <a:ext cx="4917805" cy="5500013"/>
          </a:xfrm>
        </p:spPr>
        <p:txBody>
          <a:bodyPr/>
          <a:lstStyle>
            <a:lvl1pPr>
              <a:defRPr sz="3100"/>
            </a:lvl1pPr>
            <a:lvl2pPr>
              <a:defRPr sz="26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640602" y="1944167"/>
            <a:ext cx="4917805" cy="5500013"/>
          </a:xfrm>
        </p:spPr>
        <p:txBody>
          <a:bodyPr/>
          <a:lstStyle>
            <a:lvl1pPr>
              <a:defRPr sz="3100"/>
            </a:lvl1pPr>
            <a:lvl2pPr>
              <a:defRPr sz="26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sz="1400" dirty="0" smtClean="0">
                <a:latin typeface="Times New Roman"/>
              </a:rPr>
              <a:t>&lt;date/time&gt;</a:t>
            </a:r>
            <a:endParaRPr lang="en-US" dirty="0"/>
          </a:p>
        </p:txBody>
      </p:sp>
      <p:sp>
        <p:nvSpPr>
          <p:cNvPr id="6" name="Footer Placeholder 5"/>
          <p:cNvSpPr>
            <a:spLocks noGrp="1"/>
          </p:cNvSpPr>
          <p:nvPr>
            <p:ph type="ftr" sz="quarter" idx="11"/>
          </p:nvPr>
        </p:nvSpPr>
        <p:spPr/>
        <p:txBody>
          <a:bodyPr/>
          <a:lstStyle/>
          <a:p>
            <a:pPr algn="ctr"/>
            <a:r>
              <a:rPr lang="en-US" sz="1400" dirty="0" smtClean="0">
                <a:latin typeface="Times New Roman"/>
              </a:rPr>
              <a:t>&lt;footer&gt;</a:t>
            </a:r>
            <a:endParaRPr lang="en-US" dirty="0"/>
          </a:p>
        </p:txBody>
      </p:sp>
      <p:sp>
        <p:nvSpPr>
          <p:cNvPr id="7" name="Slide Number Placeholder 6"/>
          <p:cNvSpPr>
            <a:spLocks noGrp="1"/>
          </p:cNvSpPr>
          <p:nvPr>
            <p:ph type="sldNum" sz="quarter" idx="12"/>
          </p:nvPr>
        </p:nvSpPr>
        <p:spPr/>
        <p:txBody>
          <a:bodyPr/>
          <a:lstStyle/>
          <a:p>
            <a:pPr algn="r"/>
            <a:fld id="{AC6C7668-4432-44A1-943D-396CB769ADEE}" type="slidenum">
              <a:rPr lang="en-US" sz="1400" smtClean="0">
                <a:latin typeface="Times New Roman"/>
              </a:rPr>
              <a:t>‹#›</a:t>
            </a:fld>
            <a:endParaRPr lang="en-US" dirty="0"/>
          </a:p>
        </p:txBody>
      </p:sp>
    </p:spTree>
    <p:extLst>
      <p:ext uri="{BB962C8B-B14F-4D97-AF65-F5344CB8AC3E}">
        <p14:creationId xmlns:p14="http://schemas.microsoft.com/office/powerpoint/2010/main" val="2096495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031" y="302737"/>
            <a:ext cx="9072563" cy="1259946"/>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4031" y="1692179"/>
            <a:ext cx="4454027" cy="705219"/>
          </a:xfrm>
        </p:spPr>
        <p:txBody>
          <a:bodyPr anchor="b"/>
          <a:lstStyle>
            <a:lvl1pPr marL="0" indent="0">
              <a:buNone/>
              <a:defRPr sz="2600" b="1"/>
            </a:lvl1pPr>
            <a:lvl2pPr marL="503920" indent="0">
              <a:buNone/>
              <a:defRPr sz="2200" b="1"/>
            </a:lvl2pPr>
            <a:lvl3pPr marL="1007838" indent="0">
              <a:buNone/>
              <a:defRPr sz="2000" b="1"/>
            </a:lvl3pPr>
            <a:lvl4pPr marL="1511758" indent="0">
              <a:buNone/>
              <a:defRPr sz="1800" b="1"/>
            </a:lvl4pPr>
            <a:lvl5pPr marL="2015677" indent="0">
              <a:buNone/>
              <a:defRPr sz="1800" b="1"/>
            </a:lvl5pPr>
            <a:lvl6pPr marL="2519597" indent="0">
              <a:buNone/>
              <a:defRPr sz="1800" b="1"/>
            </a:lvl6pPr>
            <a:lvl7pPr marL="3023515" indent="0">
              <a:buNone/>
              <a:defRPr sz="1800" b="1"/>
            </a:lvl7pPr>
            <a:lvl8pPr marL="3527435" indent="0">
              <a:buNone/>
              <a:defRPr sz="1800" b="1"/>
            </a:lvl8pPr>
            <a:lvl9pPr marL="4031354" indent="0">
              <a:buNone/>
              <a:defRPr sz="1800" b="1"/>
            </a:lvl9pPr>
          </a:lstStyle>
          <a:p>
            <a:pPr lvl="0"/>
            <a:r>
              <a:rPr lang="en-US" smtClean="0"/>
              <a:t>Click to edit Master text styles</a:t>
            </a:r>
          </a:p>
        </p:txBody>
      </p:sp>
      <p:sp>
        <p:nvSpPr>
          <p:cNvPr id="4" name="Content Placeholder 3"/>
          <p:cNvSpPr>
            <a:spLocks noGrp="1"/>
          </p:cNvSpPr>
          <p:nvPr>
            <p:ph sz="half" idx="2"/>
          </p:nvPr>
        </p:nvSpPr>
        <p:spPr>
          <a:xfrm>
            <a:off x="504031" y="2397397"/>
            <a:ext cx="4454027" cy="4355563"/>
          </a:xfrm>
        </p:spPr>
        <p:txBody>
          <a:bodyPr/>
          <a:lstStyle>
            <a:lvl1pPr>
              <a:defRPr sz="2600"/>
            </a:lvl1pPr>
            <a:lvl2pPr>
              <a:defRPr sz="2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20818" y="1692179"/>
            <a:ext cx="4455776" cy="705219"/>
          </a:xfrm>
        </p:spPr>
        <p:txBody>
          <a:bodyPr anchor="b"/>
          <a:lstStyle>
            <a:lvl1pPr marL="0" indent="0">
              <a:buNone/>
              <a:defRPr sz="2600" b="1"/>
            </a:lvl1pPr>
            <a:lvl2pPr marL="503920" indent="0">
              <a:buNone/>
              <a:defRPr sz="2200" b="1"/>
            </a:lvl2pPr>
            <a:lvl3pPr marL="1007838" indent="0">
              <a:buNone/>
              <a:defRPr sz="2000" b="1"/>
            </a:lvl3pPr>
            <a:lvl4pPr marL="1511758" indent="0">
              <a:buNone/>
              <a:defRPr sz="1800" b="1"/>
            </a:lvl4pPr>
            <a:lvl5pPr marL="2015677" indent="0">
              <a:buNone/>
              <a:defRPr sz="1800" b="1"/>
            </a:lvl5pPr>
            <a:lvl6pPr marL="2519597" indent="0">
              <a:buNone/>
              <a:defRPr sz="1800" b="1"/>
            </a:lvl6pPr>
            <a:lvl7pPr marL="3023515" indent="0">
              <a:buNone/>
              <a:defRPr sz="1800" b="1"/>
            </a:lvl7pPr>
            <a:lvl8pPr marL="3527435" indent="0">
              <a:buNone/>
              <a:defRPr sz="1800" b="1"/>
            </a:lvl8pPr>
            <a:lvl9pPr marL="4031354" indent="0">
              <a:buNone/>
              <a:defRPr sz="1800" b="1"/>
            </a:lvl9pPr>
          </a:lstStyle>
          <a:p>
            <a:pPr lvl="0"/>
            <a:r>
              <a:rPr lang="en-US" smtClean="0"/>
              <a:t>Click to edit Master text styles</a:t>
            </a:r>
          </a:p>
        </p:txBody>
      </p:sp>
      <p:sp>
        <p:nvSpPr>
          <p:cNvPr id="6" name="Content Placeholder 5"/>
          <p:cNvSpPr>
            <a:spLocks noGrp="1"/>
          </p:cNvSpPr>
          <p:nvPr>
            <p:ph sz="quarter" idx="4"/>
          </p:nvPr>
        </p:nvSpPr>
        <p:spPr>
          <a:xfrm>
            <a:off x="5120818" y="2397397"/>
            <a:ext cx="4455776" cy="4355563"/>
          </a:xfrm>
        </p:spPr>
        <p:txBody>
          <a:bodyPr/>
          <a:lstStyle>
            <a:lvl1pPr>
              <a:defRPr sz="2600"/>
            </a:lvl1pPr>
            <a:lvl2pPr>
              <a:defRPr sz="2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r>
              <a:rPr lang="en-US" sz="1400" dirty="0" smtClean="0">
                <a:latin typeface="Times New Roman"/>
              </a:rPr>
              <a:t>&lt;date/time&gt;</a:t>
            </a:r>
            <a:endParaRPr lang="en-US" dirty="0"/>
          </a:p>
        </p:txBody>
      </p:sp>
      <p:sp>
        <p:nvSpPr>
          <p:cNvPr id="8" name="Footer Placeholder 7"/>
          <p:cNvSpPr>
            <a:spLocks noGrp="1"/>
          </p:cNvSpPr>
          <p:nvPr>
            <p:ph type="ftr" sz="quarter" idx="11"/>
          </p:nvPr>
        </p:nvSpPr>
        <p:spPr/>
        <p:txBody>
          <a:bodyPr/>
          <a:lstStyle/>
          <a:p>
            <a:pPr algn="ctr"/>
            <a:r>
              <a:rPr lang="en-US" sz="1400" dirty="0" smtClean="0">
                <a:latin typeface="Times New Roman"/>
              </a:rPr>
              <a:t>&lt;footer&gt;</a:t>
            </a:r>
            <a:endParaRPr lang="en-US" dirty="0"/>
          </a:p>
        </p:txBody>
      </p:sp>
      <p:sp>
        <p:nvSpPr>
          <p:cNvPr id="9" name="Slide Number Placeholder 8"/>
          <p:cNvSpPr>
            <a:spLocks noGrp="1"/>
          </p:cNvSpPr>
          <p:nvPr>
            <p:ph type="sldNum" sz="quarter" idx="12"/>
          </p:nvPr>
        </p:nvSpPr>
        <p:spPr/>
        <p:txBody>
          <a:bodyPr/>
          <a:lstStyle/>
          <a:p>
            <a:pPr algn="r"/>
            <a:fld id="{AC6C7668-4432-44A1-943D-396CB769ADEE}" type="slidenum">
              <a:rPr lang="en-US" sz="1400" smtClean="0">
                <a:latin typeface="Times New Roman"/>
              </a:rPr>
              <a:t>‹#›</a:t>
            </a:fld>
            <a:endParaRPr lang="en-US" dirty="0"/>
          </a:p>
        </p:txBody>
      </p:sp>
    </p:spTree>
    <p:extLst>
      <p:ext uri="{BB962C8B-B14F-4D97-AF65-F5344CB8AC3E}">
        <p14:creationId xmlns:p14="http://schemas.microsoft.com/office/powerpoint/2010/main" val="3229811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53B69C2-EA3F-406E-BB60-436E7DB9F90F}" type="datetimeFigureOut">
              <a:rPr lang="en-US" smtClean="0"/>
              <a:t>9/17/16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E78C2BF-B363-4D8C-A6C7-33822F8CDF5D}" type="slidenum">
              <a:rPr lang="en-US" smtClean="0"/>
              <a:t>‹#›</a:t>
            </a:fld>
            <a:endParaRPr lang="en-US" dirty="0"/>
          </a:p>
        </p:txBody>
      </p:sp>
    </p:spTree>
    <p:extLst>
      <p:ext uri="{BB962C8B-B14F-4D97-AF65-F5344CB8AC3E}">
        <p14:creationId xmlns:p14="http://schemas.microsoft.com/office/powerpoint/2010/main" val="18142586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z="1400" dirty="0" smtClean="0">
                <a:latin typeface="Times New Roman"/>
              </a:rPr>
              <a:t>&lt;date/time&gt;</a:t>
            </a:r>
            <a:endParaRPr lang="en-US" dirty="0"/>
          </a:p>
        </p:txBody>
      </p:sp>
      <p:sp>
        <p:nvSpPr>
          <p:cNvPr id="3" name="Footer Placeholder 2"/>
          <p:cNvSpPr>
            <a:spLocks noGrp="1"/>
          </p:cNvSpPr>
          <p:nvPr>
            <p:ph type="ftr" sz="quarter" idx="11"/>
          </p:nvPr>
        </p:nvSpPr>
        <p:spPr/>
        <p:txBody>
          <a:bodyPr/>
          <a:lstStyle/>
          <a:p>
            <a:pPr algn="ctr"/>
            <a:r>
              <a:rPr lang="en-US" sz="1400" dirty="0" smtClean="0">
                <a:latin typeface="Times New Roman"/>
              </a:rPr>
              <a:t>&lt;footer&gt;</a:t>
            </a:r>
            <a:endParaRPr lang="en-US" dirty="0"/>
          </a:p>
        </p:txBody>
      </p:sp>
      <p:sp>
        <p:nvSpPr>
          <p:cNvPr id="4" name="Slide Number Placeholder 3"/>
          <p:cNvSpPr>
            <a:spLocks noGrp="1"/>
          </p:cNvSpPr>
          <p:nvPr>
            <p:ph type="sldNum" sz="quarter" idx="12"/>
          </p:nvPr>
        </p:nvSpPr>
        <p:spPr/>
        <p:txBody>
          <a:bodyPr/>
          <a:lstStyle/>
          <a:p>
            <a:pPr algn="r"/>
            <a:fld id="{AC6C7668-4432-44A1-943D-396CB769ADEE}" type="slidenum">
              <a:rPr lang="en-US" sz="1400" smtClean="0">
                <a:latin typeface="Times New Roman"/>
              </a:rPr>
              <a:t>‹#›</a:t>
            </a:fld>
            <a:endParaRPr lang="en-US" dirty="0"/>
          </a:p>
        </p:txBody>
      </p:sp>
    </p:spTree>
    <p:extLst>
      <p:ext uri="{BB962C8B-B14F-4D97-AF65-F5344CB8AC3E}">
        <p14:creationId xmlns:p14="http://schemas.microsoft.com/office/powerpoint/2010/main" val="3590695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033" y="300987"/>
            <a:ext cx="3316456" cy="1280945"/>
          </a:xfrm>
        </p:spPr>
        <p:txBody>
          <a:bodyPr anchor="b"/>
          <a:lstStyle>
            <a:lvl1pPr algn="l">
              <a:defRPr sz="2200" b="1"/>
            </a:lvl1pPr>
          </a:lstStyle>
          <a:p>
            <a:r>
              <a:rPr lang="en-US" smtClean="0"/>
              <a:t>Click to edit Master title style</a:t>
            </a:r>
            <a:endParaRPr lang="en-US"/>
          </a:p>
        </p:txBody>
      </p:sp>
      <p:sp>
        <p:nvSpPr>
          <p:cNvPr id="3" name="Content Placeholder 2"/>
          <p:cNvSpPr>
            <a:spLocks noGrp="1"/>
          </p:cNvSpPr>
          <p:nvPr>
            <p:ph idx="1"/>
          </p:nvPr>
        </p:nvSpPr>
        <p:spPr>
          <a:xfrm>
            <a:off x="3941246" y="300989"/>
            <a:ext cx="5635349" cy="6451973"/>
          </a:xfrm>
        </p:spPr>
        <p:txBody>
          <a:bodyPr/>
          <a:lstStyle>
            <a:lvl1pPr>
              <a:defRPr sz="3500"/>
            </a:lvl1pPr>
            <a:lvl2pPr>
              <a:defRPr sz="3100"/>
            </a:lvl2pPr>
            <a:lvl3pPr>
              <a:defRPr sz="26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4033" y="1581934"/>
            <a:ext cx="3316456" cy="5171028"/>
          </a:xfrm>
        </p:spPr>
        <p:txBody>
          <a:bodyPr/>
          <a:lstStyle>
            <a:lvl1pPr marL="0" indent="0">
              <a:buNone/>
              <a:defRPr sz="1500"/>
            </a:lvl1pPr>
            <a:lvl2pPr marL="503920" indent="0">
              <a:buNone/>
              <a:defRPr sz="1300"/>
            </a:lvl2pPr>
            <a:lvl3pPr marL="1007838" indent="0">
              <a:buNone/>
              <a:defRPr sz="1100"/>
            </a:lvl3pPr>
            <a:lvl4pPr marL="1511758" indent="0">
              <a:buNone/>
              <a:defRPr sz="1000"/>
            </a:lvl4pPr>
            <a:lvl5pPr marL="2015677" indent="0">
              <a:buNone/>
              <a:defRPr sz="1000"/>
            </a:lvl5pPr>
            <a:lvl6pPr marL="2519597" indent="0">
              <a:buNone/>
              <a:defRPr sz="1000"/>
            </a:lvl6pPr>
            <a:lvl7pPr marL="3023515" indent="0">
              <a:buNone/>
              <a:defRPr sz="1000"/>
            </a:lvl7pPr>
            <a:lvl8pPr marL="3527435" indent="0">
              <a:buNone/>
              <a:defRPr sz="1000"/>
            </a:lvl8pPr>
            <a:lvl9pPr marL="4031354"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z="1400" dirty="0" smtClean="0">
                <a:latin typeface="Times New Roman"/>
              </a:rPr>
              <a:t>&lt;date/time&gt;</a:t>
            </a:r>
            <a:endParaRPr lang="en-US" dirty="0"/>
          </a:p>
        </p:txBody>
      </p:sp>
      <p:sp>
        <p:nvSpPr>
          <p:cNvPr id="6" name="Footer Placeholder 5"/>
          <p:cNvSpPr>
            <a:spLocks noGrp="1"/>
          </p:cNvSpPr>
          <p:nvPr>
            <p:ph type="ftr" sz="quarter" idx="11"/>
          </p:nvPr>
        </p:nvSpPr>
        <p:spPr/>
        <p:txBody>
          <a:bodyPr/>
          <a:lstStyle/>
          <a:p>
            <a:pPr algn="ctr"/>
            <a:r>
              <a:rPr lang="en-US" sz="1400" dirty="0" smtClean="0">
                <a:latin typeface="Times New Roman"/>
              </a:rPr>
              <a:t>&lt;footer&gt;</a:t>
            </a:r>
            <a:endParaRPr lang="en-US" dirty="0"/>
          </a:p>
        </p:txBody>
      </p:sp>
      <p:sp>
        <p:nvSpPr>
          <p:cNvPr id="7" name="Slide Number Placeholder 6"/>
          <p:cNvSpPr>
            <a:spLocks noGrp="1"/>
          </p:cNvSpPr>
          <p:nvPr>
            <p:ph type="sldNum" sz="quarter" idx="12"/>
          </p:nvPr>
        </p:nvSpPr>
        <p:spPr/>
        <p:txBody>
          <a:bodyPr/>
          <a:lstStyle/>
          <a:p>
            <a:pPr algn="r"/>
            <a:fld id="{AC6C7668-4432-44A1-943D-396CB769ADEE}" type="slidenum">
              <a:rPr lang="en-US" sz="1400" smtClean="0">
                <a:latin typeface="Times New Roman"/>
              </a:rPr>
              <a:t>‹#›</a:t>
            </a:fld>
            <a:endParaRPr lang="en-US" dirty="0"/>
          </a:p>
        </p:txBody>
      </p:sp>
    </p:spTree>
    <p:extLst>
      <p:ext uri="{BB962C8B-B14F-4D97-AF65-F5344CB8AC3E}">
        <p14:creationId xmlns:p14="http://schemas.microsoft.com/office/powerpoint/2010/main" val="32046621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5873" y="5291772"/>
            <a:ext cx="6048375" cy="624724"/>
          </a:xfrm>
        </p:spPr>
        <p:txBody>
          <a:bodyPr anchor="b"/>
          <a:lstStyle>
            <a:lvl1pPr algn="l">
              <a:defRPr sz="2200" b="1"/>
            </a:lvl1pPr>
          </a:lstStyle>
          <a:p>
            <a:r>
              <a:rPr lang="en-US" smtClean="0"/>
              <a:t>Click to edit Master title style</a:t>
            </a:r>
            <a:endParaRPr lang="en-US"/>
          </a:p>
        </p:txBody>
      </p:sp>
      <p:sp>
        <p:nvSpPr>
          <p:cNvPr id="3" name="Picture Placeholder 2"/>
          <p:cNvSpPr>
            <a:spLocks noGrp="1"/>
          </p:cNvSpPr>
          <p:nvPr>
            <p:ph type="pic" idx="1"/>
          </p:nvPr>
        </p:nvSpPr>
        <p:spPr>
          <a:xfrm>
            <a:off x="1975873" y="675471"/>
            <a:ext cx="6048375" cy="4535805"/>
          </a:xfrm>
        </p:spPr>
        <p:txBody>
          <a:bodyPr/>
          <a:lstStyle>
            <a:lvl1pPr marL="0" indent="0">
              <a:buNone/>
              <a:defRPr sz="3500"/>
            </a:lvl1pPr>
            <a:lvl2pPr marL="503920" indent="0">
              <a:buNone/>
              <a:defRPr sz="3100"/>
            </a:lvl2pPr>
            <a:lvl3pPr marL="1007838" indent="0">
              <a:buNone/>
              <a:defRPr sz="2600"/>
            </a:lvl3pPr>
            <a:lvl4pPr marL="1511758" indent="0">
              <a:buNone/>
              <a:defRPr sz="2200"/>
            </a:lvl4pPr>
            <a:lvl5pPr marL="2015677" indent="0">
              <a:buNone/>
              <a:defRPr sz="2200"/>
            </a:lvl5pPr>
            <a:lvl6pPr marL="2519597" indent="0">
              <a:buNone/>
              <a:defRPr sz="2200"/>
            </a:lvl6pPr>
            <a:lvl7pPr marL="3023515" indent="0">
              <a:buNone/>
              <a:defRPr sz="2200"/>
            </a:lvl7pPr>
            <a:lvl8pPr marL="3527435" indent="0">
              <a:buNone/>
              <a:defRPr sz="2200"/>
            </a:lvl8pPr>
            <a:lvl9pPr marL="4031354" indent="0">
              <a:buNone/>
              <a:defRPr sz="2200"/>
            </a:lvl9pPr>
          </a:lstStyle>
          <a:p>
            <a:endParaRPr lang="en-US" dirty="0"/>
          </a:p>
        </p:txBody>
      </p:sp>
      <p:sp>
        <p:nvSpPr>
          <p:cNvPr id="4" name="Text Placeholder 3"/>
          <p:cNvSpPr>
            <a:spLocks noGrp="1"/>
          </p:cNvSpPr>
          <p:nvPr>
            <p:ph type="body" sz="half" idx="2"/>
          </p:nvPr>
        </p:nvSpPr>
        <p:spPr>
          <a:xfrm>
            <a:off x="1975873" y="5916496"/>
            <a:ext cx="6048375" cy="887211"/>
          </a:xfrm>
        </p:spPr>
        <p:txBody>
          <a:bodyPr/>
          <a:lstStyle>
            <a:lvl1pPr marL="0" indent="0">
              <a:buNone/>
              <a:defRPr sz="1500"/>
            </a:lvl1pPr>
            <a:lvl2pPr marL="503920" indent="0">
              <a:buNone/>
              <a:defRPr sz="1300"/>
            </a:lvl2pPr>
            <a:lvl3pPr marL="1007838" indent="0">
              <a:buNone/>
              <a:defRPr sz="1100"/>
            </a:lvl3pPr>
            <a:lvl4pPr marL="1511758" indent="0">
              <a:buNone/>
              <a:defRPr sz="1000"/>
            </a:lvl4pPr>
            <a:lvl5pPr marL="2015677" indent="0">
              <a:buNone/>
              <a:defRPr sz="1000"/>
            </a:lvl5pPr>
            <a:lvl6pPr marL="2519597" indent="0">
              <a:buNone/>
              <a:defRPr sz="1000"/>
            </a:lvl6pPr>
            <a:lvl7pPr marL="3023515" indent="0">
              <a:buNone/>
              <a:defRPr sz="1000"/>
            </a:lvl7pPr>
            <a:lvl8pPr marL="3527435" indent="0">
              <a:buNone/>
              <a:defRPr sz="1000"/>
            </a:lvl8pPr>
            <a:lvl9pPr marL="4031354"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z="1400" dirty="0" smtClean="0">
                <a:latin typeface="Times New Roman"/>
              </a:rPr>
              <a:t>&lt;date/time&gt;</a:t>
            </a:r>
            <a:endParaRPr lang="en-US" dirty="0"/>
          </a:p>
        </p:txBody>
      </p:sp>
      <p:sp>
        <p:nvSpPr>
          <p:cNvPr id="6" name="Footer Placeholder 5"/>
          <p:cNvSpPr>
            <a:spLocks noGrp="1"/>
          </p:cNvSpPr>
          <p:nvPr>
            <p:ph type="ftr" sz="quarter" idx="11"/>
          </p:nvPr>
        </p:nvSpPr>
        <p:spPr/>
        <p:txBody>
          <a:bodyPr/>
          <a:lstStyle/>
          <a:p>
            <a:pPr algn="ctr"/>
            <a:r>
              <a:rPr lang="en-US" sz="1400" dirty="0" smtClean="0">
                <a:latin typeface="Times New Roman"/>
              </a:rPr>
              <a:t>&lt;footer&gt;</a:t>
            </a:r>
            <a:endParaRPr lang="en-US" dirty="0"/>
          </a:p>
        </p:txBody>
      </p:sp>
      <p:sp>
        <p:nvSpPr>
          <p:cNvPr id="7" name="Slide Number Placeholder 6"/>
          <p:cNvSpPr>
            <a:spLocks noGrp="1"/>
          </p:cNvSpPr>
          <p:nvPr>
            <p:ph type="sldNum" sz="quarter" idx="12"/>
          </p:nvPr>
        </p:nvSpPr>
        <p:spPr/>
        <p:txBody>
          <a:bodyPr/>
          <a:lstStyle/>
          <a:p>
            <a:pPr algn="r"/>
            <a:fld id="{AC6C7668-4432-44A1-943D-396CB769ADEE}" type="slidenum">
              <a:rPr lang="en-US" sz="1400" smtClean="0">
                <a:latin typeface="Times New Roman"/>
              </a:rPr>
              <a:t>‹#›</a:t>
            </a:fld>
            <a:endParaRPr lang="en-US" dirty="0"/>
          </a:p>
        </p:txBody>
      </p:sp>
    </p:spTree>
    <p:extLst>
      <p:ext uri="{BB962C8B-B14F-4D97-AF65-F5344CB8AC3E}">
        <p14:creationId xmlns:p14="http://schemas.microsoft.com/office/powerpoint/2010/main" val="275517643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4031" y="302737"/>
            <a:ext cx="9072563" cy="1259946"/>
          </a:xfrm>
          <a:prstGeom prst="rect">
            <a:avLst/>
          </a:prstGeom>
        </p:spPr>
        <p:txBody>
          <a:bodyPr vert="horz" lIns="100783" tIns="50392" rIns="100783" bIns="50392"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504031" y="1763926"/>
            <a:ext cx="9072563" cy="4989036"/>
          </a:xfrm>
          <a:prstGeom prst="rect">
            <a:avLst/>
          </a:prstGeom>
        </p:spPr>
        <p:txBody>
          <a:bodyPr vert="horz" lIns="100783" tIns="50392" rIns="100783" bIns="5039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504031" y="7006700"/>
            <a:ext cx="2352146" cy="402483"/>
          </a:xfrm>
          <a:prstGeom prst="rect">
            <a:avLst/>
          </a:prstGeom>
        </p:spPr>
        <p:txBody>
          <a:bodyPr vert="horz" lIns="100783" tIns="50392" rIns="100783" bIns="50392" rtlCol="0" anchor="ctr"/>
          <a:lstStyle>
            <a:lvl1pPr algn="l">
              <a:defRPr sz="1300">
                <a:solidFill>
                  <a:schemeClr val="tx1">
                    <a:tint val="75000"/>
                  </a:schemeClr>
                </a:solidFill>
              </a:defRPr>
            </a:lvl1pPr>
          </a:lstStyle>
          <a:p>
            <a:r>
              <a:rPr lang="en-US" sz="1400" dirty="0" smtClean="0">
                <a:latin typeface="Times New Roman"/>
              </a:rPr>
              <a:t>&lt;date/time&gt;</a:t>
            </a:r>
            <a:endParaRPr lang="en-US" dirty="0"/>
          </a:p>
        </p:txBody>
      </p:sp>
      <p:sp>
        <p:nvSpPr>
          <p:cNvPr id="5" name="Footer Placeholder 4"/>
          <p:cNvSpPr>
            <a:spLocks noGrp="1"/>
          </p:cNvSpPr>
          <p:nvPr>
            <p:ph type="ftr" sz="quarter" idx="3"/>
          </p:nvPr>
        </p:nvSpPr>
        <p:spPr>
          <a:xfrm>
            <a:off x="3444214" y="7006700"/>
            <a:ext cx="3192198" cy="402483"/>
          </a:xfrm>
          <a:prstGeom prst="rect">
            <a:avLst/>
          </a:prstGeom>
        </p:spPr>
        <p:txBody>
          <a:bodyPr vert="horz" lIns="100783" tIns="50392" rIns="100783" bIns="50392" rtlCol="0" anchor="ctr"/>
          <a:lstStyle>
            <a:lvl1pPr algn="ctr">
              <a:defRPr sz="1300">
                <a:solidFill>
                  <a:schemeClr val="tx1">
                    <a:tint val="75000"/>
                  </a:schemeClr>
                </a:solidFill>
              </a:defRPr>
            </a:lvl1pPr>
          </a:lstStyle>
          <a:p>
            <a:pPr algn="ctr"/>
            <a:r>
              <a:rPr lang="en-US" sz="1400" dirty="0" smtClean="0">
                <a:latin typeface="Times New Roman"/>
              </a:rPr>
              <a:t>&lt;footer&gt;</a:t>
            </a:r>
            <a:endParaRPr lang="en-US" dirty="0"/>
          </a:p>
        </p:txBody>
      </p:sp>
      <p:sp>
        <p:nvSpPr>
          <p:cNvPr id="6" name="Slide Number Placeholder 5"/>
          <p:cNvSpPr>
            <a:spLocks noGrp="1"/>
          </p:cNvSpPr>
          <p:nvPr>
            <p:ph type="sldNum" sz="quarter" idx="4"/>
          </p:nvPr>
        </p:nvSpPr>
        <p:spPr>
          <a:xfrm>
            <a:off x="7224448" y="7006700"/>
            <a:ext cx="2352146" cy="402483"/>
          </a:xfrm>
          <a:prstGeom prst="rect">
            <a:avLst/>
          </a:prstGeom>
        </p:spPr>
        <p:txBody>
          <a:bodyPr vert="horz" lIns="100783" tIns="50392" rIns="100783" bIns="50392" rtlCol="0" anchor="ctr"/>
          <a:lstStyle>
            <a:lvl1pPr algn="r">
              <a:defRPr sz="1300">
                <a:solidFill>
                  <a:schemeClr val="tx1">
                    <a:tint val="75000"/>
                  </a:schemeClr>
                </a:solidFill>
              </a:defRPr>
            </a:lvl1pPr>
          </a:lstStyle>
          <a:p>
            <a:pPr algn="r"/>
            <a:fld id="{AC6C7668-4432-44A1-943D-396CB769ADEE}" type="slidenum">
              <a:rPr lang="en-US" sz="1400" smtClean="0">
                <a:latin typeface="Times New Roman"/>
              </a:rPr>
              <a:t>‹#›</a:t>
            </a:fld>
            <a:endParaRPr lang="en-US" dirty="0"/>
          </a:p>
        </p:txBody>
      </p:sp>
    </p:spTree>
    <p:extLst>
      <p:ext uri="{BB962C8B-B14F-4D97-AF65-F5344CB8AC3E}">
        <p14:creationId xmlns:p14="http://schemas.microsoft.com/office/powerpoint/2010/main" val="219613604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ctr" defTabSz="1007838" rtl="0" eaLnBrk="1" latinLnBrk="0" hangingPunct="1">
        <a:spcBef>
          <a:spcPct val="0"/>
        </a:spcBef>
        <a:buNone/>
        <a:defRPr sz="4900" kern="1200">
          <a:solidFill>
            <a:schemeClr val="tx1"/>
          </a:solidFill>
          <a:latin typeface="+mj-lt"/>
          <a:ea typeface="+mj-ea"/>
          <a:cs typeface="+mj-cs"/>
        </a:defRPr>
      </a:lvl1pPr>
    </p:titleStyle>
    <p:bodyStyle>
      <a:lvl1pPr marL="377940" indent="-377940" algn="l" defTabSz="1007838"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1pPr>
      <a:lvl2pPr marL="818869" indent="-314949" algn="l" defTabSz="1007838"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59799" indent="-251960" algn="l" defTabSz="1007838"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3pPr>
      <a:lvl4pPr marL="1763717" indent="-251960" algn="l" defTabSz="1007838"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267637" indent="-251960" algn="l" defTabSz="1007838"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771557" indent="-251960" algn="l" defTabSz="1007838"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75476" indent="-251960" algn="l" defTabSz="1007838"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79395" indent="-251960" algn="l" defTabSz="1007838"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283314" indent="-251960" algn="l" defTabSz="1007838"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p:bodyStyle>
    <p:otherStyle>
      <a:defPPr>
        <a:defRPr lang="en-US"/>
      </a:defPPr>
      <a:lvl1pPr marL="0" algn="l" defTabSz="1007838" rtl="0" eaLnBrk="1" latinLnBrk="0" hangingPunct="1">
        <a:defRPr sz="2000" kern="1200">
          <a:solidFill>
            <a:schemeClr val="tx1"/>
          </a:solidFill>
          <a:latin typeface="+mn-lt"/>
          <a:ea typeface="+mn-ea"/>
          <a:cs typeface="+mn-cs"/>
        </a:defRPr>
      </a:lvl1pPr>
      <a:lvl2pPr marL="503920" algn="l" defTabSz="1007838" rtl="0" eaLnBrk="1" latinLnBrk="0" hangingPunct="1">
        <a:defRPr sz="2000" kern="1200">
          <a:solidFill>
            <a:schemeClr val="tx1"/>
          </a:solidFill>
          <a:latin typeface="+mn-lt"/>
          <a:ea typeface="+mn-ea"/>
          <a:cs typeface="+mn-cs"/>
        </a:defRPr>
      </a:lvl2pPr>
      <a:lvl3pPr marL="1007838" algn="l" defTabSz="1007838" rtl="0" eaLnBrk="1" latinLnBrk="0" hangingPunct="1">
        <a:defRPr sz="2000" kern="1200">
          <a:solidFill>
            <a:schemeClr val="tx1"/>
          </a:solidFill>
          <a:latin typeface="+mn-lt"/>
          <a:ea typeface="+mn-ea"/>
          <a:cs typeface="+mn-cs"/>
        </a:defRPr>
      </a:lvl3pPr>
      <a:lvl4pPr marL="1511758" algn="l" defTabSz="1007838" rtl="0" eaLnBrk="1" latinLnBrk="0" hangingPunct="1">
        <a:defRPr sz="2000" kern="1200">
          <a:solidFill>
            <a:schemeClr val="tx1"/>
          </a:solidFill>
          <a:latin typeface="+mn-lt"/>
          <a:ea typeface="+mn-ea"/>
          <a:cs typeface="+mn-cs"/>
        </a:defRPr>
      </a:lvl4pPr>
      <a:lvl5pPr marL="2015677" algn="l" defTabSz="1007838" rtl="0" eaLnBrk="1" latinLnBrk="0" hangingPunct="1">
        <a:defRPr sz="2000" kern="1200">
          <a:solidFill>
            <a:schemeClr val="tx1"/>
          </a:solidFill>
          <a:latin typeface="+mn-lt"/>
          <a:ea typeface="+mn-ea"/>
          <a:cs typeface="+mn-cs"/>
        </a:defRPr>
      </a:lvl5pPr>
      <a:lvl6pPr marL="2519597" algn="l" defTabSz="1007838" rtl="0" eaLnBrk="1" latinLnBrk="0" hangingPunct="1">
        <a:defRPr sz="2000" kern="1200">
          <a:solidFill>
            <a:schemeClr val="tx1"/>
          </a:solidFill>
          <a:latin typeface="+mn-lt"/>
          <a:ea typeface="+mn-ea"/>
          <a:cs typeface="+mn-cs"/>
        </a:defRPr>
      </a:lvl6pPr>
      <a:lvl7pPr marL="3023515" algn="l" defTabSz="1007838" rtl="0" eaLnBrk="1" latinLnBrk="0" hangingPunct="1">
        <a:defRPr sz="2000" kern="1200">
          <a:solidFill>
            <a:schemeClr val="tx1"/>
          </a:solidFill>
          <a:latin typeface="+mn-lt"/>
          <a:ea typeface="+mn-ea"/>
          <a:cs typeface="+mn-cs"/>
        </a:defRPr>
      </a:lvl7pPr>
      <a:lvl8pPr marL="3527435" algn="l" defTabSz="1007838" rtl="0" eaLnBrk="1" latinLnBrk="0" hangingPunct="1">
        <a:defRPr sz="2000" kern="1200">
          <a:solidFill>
            <a:schemeClr val="tx1"/>
          </a:solidFill>
          <a:latin typeface="+mn-lt"/>
          <a:ea typeface="+mn-ea"/>
          <a:cs typeface="+mn-cs"/>
        </a:defRPr>
      </a:lvl8pPr>
      <a:lvl9pPr marL="4031354" algn="l" defTabSz="1007838"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6.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hyperlink" Target="http://vlaurie.com/computers2/Articles/characters.htm" TargetMode="External"/><Relationship Id="rId4" Type="http://schemas.openxmlformats.org/officeDocument/2006/relationships/hyperlink" Target="http://www.joelonsoftware.com/articles/Unicode.html" TargetMode="External"/><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hyperlink" Target="http://en.wikipedia.org/wiki/Document" TargetMode="External"/><Relationship Id="rId5" Type="http://schemas.openxmlformats.org/officeDocument/2006/relationships/hyperlink" Target="http://en.wikipedia.org/wiki/Text_corpus" TargetMode="External"/><Relationship Id="rId6" Type="http://schemas.openxmlformats.org/officeDocument/2006/relationships/hyperlink" Target="http://en.wikipedia.org/wiki/Proportionality_(mathematics)" TargetMode="External"/><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1.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youtu.be/Pxhp1OhEZFc?t=2m5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hyperlink" Target="http://scholar.google.com/scholar?cites=17756175773309118945&amp;as_sdt=2005&amp;sciodt=0,5&amp;hl=en" TargetMode="External"/><Relationship Id="rId4"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hyperlink" Target="http://www.cs.berkeley.edu/~jordan/papers/blei03a.ps"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5.jp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 Id="rId3" Type="http://schemas.openxmlformats.org/officeDocument/2006/relationships/image" Target="../media/image2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package" Target="../embeddings/Microsoft_Excel_Sheet1.xlsx"/><Relationship Id="rId5" Type="http://schemas.openxmlformats.org/officeDocument/2006/relationships/image" Target="../media/image29.emf"/><Relationship Id="rId1" Type="http://schemas.openxmlformats.org/officeDocument/2006/relationships/vmlDrawing" Target="../drawings/vmlDrawing1.vml"/><Relationship Id="rId2"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bin"/><Relationship Id="rId4" Type="http://schemas.openxmlformats.org/officeDocument/2006/relationships/package" Target="../embeddings/Microsoft_Excel_Sheet2.xlsx"/><Relationship Id="rId5" Type="http://schemas.openxmlformats.org/officeDocument/2006/relationships/image" Target="../media/image30.emf"/><Relationship Id="rId1" Type="http://schemas.openxmlformats.org/officeDocument/2006/relationships/vmlDrawing" Target="../drawings/vmlDrawing2.vml"/><Relationship Id="rId2"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1.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9" Type="http://schemas.openxmlformats.org/officeDocument/2006/relationships/image" Target="../media/image11.png"/><Relationship Id="rId10" Type="http://schemas.openxmlformats.org/officeDocument/2006/relationships/image" Target="../media/image12.png"/><Relationship Id="rId11"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3.bin"/><Relationship Id="rId4" Type="http://schemas.openxmlformats.org/officeDocument/2006/relationships/package" Target="../embeddings/Microsoft_Excel_Sheet3.xlsx"/><Relationship Id="rId5" Type="http://schemas.openxmlformats.org/officeDocument/2006/relationships/image" Target="../media/image32.emf"/><Relationship Id="rId1" Type="http://schemas.openxmlformats.org/officeDocument/2006/relationships/vmlDrawing" Target="../drawings/vmlDrawing3.vml"/><Relationship Id="rId2"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4.bin"/><Relationship Id="rId4" Type="http://schemas.openxmlformats.org/officeDocument/2006/relationships/package" Target="../embeddings/Microsoft_Excel_Sheet4.xlsx"/><Relationship Id="rId5" Type="http://schemas.openxmlformats.org/officeDocument/2006/relationships/image" Target="../media/image33.emf"/><Relationship Id="rId1" Type="http://schemas.openxmlformats.org/officeDocument/2006/relationships/vmlDrawing" Target="../drawings/vmlDrawing4.vml"/><Relationship Id="rId2"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4.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5.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5.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lab.berkeley.edu" TargetMode="External"/><Relationship Id="rId3" Type="http://schemas.openxmlformats.org/officeDocument/2006/relationships/hyperlink" Target="http://dlabctawg.github.io"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Shape 1"/>
          <p:cNvSpPr txBox="1"/>
          <p:nvPr/>
        </p:nvSpPr>
        <p:spPr>
          <a:xfrm>
            <a:off x="324556" y="301321"/>
            <a:ext cx="9496777" cy="1262160"/>
          </a:xfrm>
          <a:prstGeom prst="rect">
            <a:avLst/>
          </a:prstGeom>
        </p:spPr>
        <p:txBody>
          <a:bodyPr lIns="0" tIns="0" rIns="0" bIns="0" anchor="ctr"/>
          <a:lstStyle/>
          <a:p>
            <a:pPr algn="ctr"/>
            <a:r>
              <a:rPr lang="en-US" sz="4400" b="1" dirty="0" smtClean="0">
                <a:latin typeface="Arial"/>
              </a:rPr>
              <a:t>Computational Text Analysis: </a:t>
            </a:r>
          </a:p>
          <a:p>
            <a:pPr algn="ctr"/>
            <a:r>
              <a:rPr lang="en-US" sz="4400" b="1" dirty="0" smtClean="0">
                <a:latin typeface="Arial"/>
              </a:rPr>
              <a:t>A Practical Overview</a:t>
            </a:r>
            <a:endParaRPr b="1" dirty="0"/>
          </a:p>
        </p:txBody>
      </p:sp>
      <p:sp>
        <p:nvSpPr>
          <p:cNvPr id="45" name="TextShape 2"/>
          <p:cNvSpPr txBox="1"/>
          <p:nvPr/>
        </p:nvSpPr>
        <p:spPr>
          <a:xfrm>
            <a:off x="504001" y="770761"/>
            <a:ext cx="9071640" cy="6381000"/>
          </a:xfrm>
          <a:prstGeom prst="rect">
            <a:avLst/>
          </a:prstGeom>
        </p:spPr>
        <p:txBody>
          <a:bodyPr lIns="0" tIns="0" rIns="0" bIns="0" anchor="ctr"/>
          <a:lstStyle/>
          <a:p>
            <a:endParaRPr dirty="0"/>
          </a:p>
          <a:p>
            <a:endParaRPr dirty="0"/>
          </a:p>
          <a:p>
            <a:endParaRPr dirty="0"/>
          </a:p>
          <a:p>
            <a:endParaRPr dirty="0"/>
          </a:p>
          <a:p>
            <a:endParaRPr dirty="0"/>
          </a:p>
          <a:p>
            <a:endParaRPr dirty="0"/>
          </a:p>
          <a:p>
            <a:endParaRPr dirty="0"/>
          </a:p>
          <a:p>
            <a:endParaRPr dirty="0"/>
          </a:p>
          <a:p>
            <a:endParaRPr dirty="0"/>
          </a:p>
          <a:p>
            <a:endParaRPr dirty="0"/>
          </a:p>
          <a:p>
            <a:endParaRPr dirty="0"/>
          </a:p>
          <a:p>
            <a:pPr algn="r"/>
            <a:endParaRPr lang="en-US" sz="3200" dirty="0">
              <a:latin typeface="Arial"/>
            </a:endParaRPr>
          </a:p>
          <a:p>
            <a:pPr algn="r"/>
            <a:endParaRPr lang="en-US" sz="3200" dirty="0" smtClean="0">
              <a:latin typeface="Arial"/>
            </a:endParaRPr>
          </a:p>
          <a:p>
            <a:pPr algn="r"/>
            <a:r>
              <a:rPr lang="en-US" sz="3200" dirty="0" smtClean="0">
                <a:latin typeface="Arial"/>
              </a:rPr>
              <a:t>Instructor: Ben Gebre-Medhin</a:t>
            </a:r>
            <a:endParaRPr lang="en-US" sz="3200" dirty="0">
              <a:latin typeface="Arial"/>
            </a:endParaRPr>
          </a:p>
          <a:p>
            <a:pPr algn="r"/>
            <a:r>
              <a:rPr lang="en-US" sz="3200" dirty="0">
                <a:latin typeface="Arial"/>
              </a:rPr>
              <a:t>w/ special thanks to </a:t>
            </a:r>
            <a:r>
              <a:rPr lang="en-US" sz="3200" b="1" dirty="0">
                <a:latin typeface="Arial"/>
              </a:rPr>
              <a:t>Laura </a:t>
            </a:r>
            <a:r>
              <a:rPr lang="en-US" sz="3200" b="1" dirty="0" smtClean="0">
                <a:latin typeface="Arial"/>
              </a:rPr>
              <a:t>Nelson</a:t>
            </a:r>
            <a:r>
              <a:rPr lang="en-US" dirty="0" smtClean="0">
                <a:latin typeface="Arial"/>
              </a:rPr>
              <a:t> </a:t>
            </a:r>
            <a:endParaRPr b="1" dirty="0"/>
          </a:p>
        </p:txBody>
      </p:sp>
      <p:pic>
        <p:nvPicPr>
          <p:cNvPr id="46" name="Picture 45"/>
          <p:cNvPicPr/>
          <p:nvPr/>
        </p:nvPicPr>
        <p:blipFill>
          <a:blip r:embed="rId3"/>
          <a:stretch>
            <a:fillRect/>
          </a:stretch>
        </p:blipFill>
        <p:spPr>
          <a:xfrm>
            <a:off x="640080" y="1913040"/>
            <a:ext cx="4667041" cy="3390480"/>
          </a:xfrm>
          <a:prstGeom prst="rect">
            <a:avLst/>
          </a:prstGeom>
          <a:ln>
            <a:noFill/>
          </a:ln>
        </p:spPr>
      </p:pic>
      <p:pic>
        <p:nvPicPr>
          <p:cNvPr id="47" name="Picture 46"/>
          <p:cNvPicPr/>
          <p:nvPr/>
        </p:nvPicPr>
        <p:blipFill>
          <a:blip r:embed="rId4"/>
          <a:stretch>
            <a:fillRect/>
          </a:stretch>
        </p:blipFill>
        <p:spPr>
          <a:xfrm>
            <a:off x="5894279" y="2560321"/>
            <a:ext cx="3524041" cy="2180880"/>
          </a:xfrm>
          <a:prstGeom prst="rect">
            <a:avLst/>
          </a:prstGeom>
          <a:ln>
            <a:noFill/>
          </a:ln>
        </p:spPr>
      </p:pic>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TextShape 1"/>
          <p:cNvSpPr txBox="1"/>
          <p:nvPr/>
        </p:nvSpPr>
        <p:spPr>
          <a:xfrm>
            <a:off x="504001" y="301321"/>
            <a:ext cx="9071640" cy="1262160"/>
          </a:xfrm>
          <a:prstGeom prst="rect">
            <a:avLst/>
          </a:prstGeom>
        </p:spPr>
        <p:txBody>
          <a:bodyPr lIns="0" tIns="0" rIns="0" bIns="0" anchor="ctr"/>
          <a:lstStyle/>
          <a:p>
            <a:pPr algn="ctr"/>
            <a:r>
              <a:rPr lang="en-US" sz="4400" dirty="0" smtClean="0">
                <a:latin typeface="Arial"/>
              </a:rPr>
              <a:t>Grimmer &amp; Stewart (2013)</a:t>
            </a:r>
            <a:endParaRPr dirty="0"/>
          </a:p>
        </p:txBody>
      </p:sp>
      <p:sp>
        <p:nvSpPr>
          <p:cNvPr id="71" name="TextShape 2"/>
          <p:cNvSpPr txBox="1"/>
          <p:nvPr/>
        </p:nvSpPr>
        <p:spPr>
          <a:xfrm>
            <a:off x="438121" y="1737360"/>
            <a:ext cx="9071640" cy="5394960"/>
          </a:xfrm>
          <a:prstGeom prst="rect">
            <a:avLst/>
          </a:prstGeom>
        </p:spPr>
        <p:txBody>
          <a:bodyPr lIns="0" tIns="0" rIns="0" bIns="0"/>
          <a:lstStyle/>
          <a:p>
            <a:pPr>
              <a:buSzPct val="45000"/>
              <a:buFont typeface="StarSymbol"/>
              <a:buChar char=""/>
            </a:pPr>
            <a:endParaRPr lang="en-US" dirty="0" smtClean="0"/>
          </a:p>
          <a:p>
            <a:pPr marL="742950" indent="-742950">
              <a:buFont typeface="+mj-lt"/>
              <a:buAutoNum type="arabicPeriod"/>
            </a:pPr>
            <a:r>
              <a:rPr lang="en-US" sz="3600" dirty="0" smtClean="0">
                <a:latin typeface="Arial"/>
                <a:cs typeface="Arial"/>
              </a:rPr>
              <a:t>All </a:t>
            </a:r>
            <a:r>
              <a:rPr lang="en-US" sz="3600" dirty="0">
                <a:latin typeface="Arial"/>
                <a:cs typeface="Arial"/>
              </a:rPr>
              <a:t>q</a:t>
            </a:r>
            <a:r>
              <a:rPr lang="en-US" sz="3600" dirty="0" smtClean="0">
                <a:latin typeface="Arial"/>
                <a:cs typeface="Arial"/>
              </a:rPr>
              <a:t>uantitative models </a:t>
            </a:r>
            <a:r>
              <a:rPr lang="en-US" sz="3600" dirty="0">
                <a:latin typeface="Arial"/>
                <a:cs typeface="Arial"/>
              </a:rPr>
              <a:t>of </a:t>
            </a:r>
            <a:r>
              <a:rPr lang="en-US" sz="3600" dirty="0" smtClean="0">
                <a:latin typeface="Arial"/>
                <a:cs typeface="Arial"/>
              </a:rPr>
              <a:t>language </a:t>
            </a:r>
            <a:r>
              <a:rPr lang="en-US" sz="3600" dirty="0">
                <a:latin typeface="Arial"/>
                <a:cs typeface="Arial"/>
              </a:rPr>
              <a:t>a</a:t>
            </a:r>
            <a:r>
              <a:rPr lang="en-US" sz="3600" dirty="0" smtClean="0">
                <a:latin typeface="Arial"/>
                <a:cs typeface="Arial"/>
              </a:rPr>
              <a:t>re wrong—</a:t>
            </a:r>
            <a:r>
              <a:rPr lang="en-US" sz="3600" dirty="0">
                <a:latin typeface="Arial"/>
                <a:cs typeface="Arial"/>
              </a:rPr>
              <a:t>b</a:t>
            </a:r>
            <a:r>
              <a:rPr lang="en-US" sz="3600" dirty="0" smtClean="0">
                <a:latin typeface="Arial"/>
                <a:cs typeface="Arial"/>
              </a:rPr>
              <a:t>ut </a:t>
            </a:r>
            <a:r>
              <a:rPr lang="en-US" sz="3600" dirty="0">
                <a:latin typeface="Arial"/>
                <a:cs typeface="Arial"/>
              </a:rPr>
              <a:t>s</a:t>
            </a:r>
            <a:r>
              <a:rPr lang="en-US" sz="3600" dirty="0" smtClean="0">
                <a:latin typeface="Arial"/>
                <a:cs typeface="Arial"/>
              </a:rPr>
              <a:t>ome </a:t>
            </a:r>
            <a:r>
              <a:rPr lang="en-US" sz="3600" dirty="0">
                <a:latin typeface="Arial"/>
                <a:cs typeface="Arial"/>
              </a:rPr>
              <a:t>a</a:t>
            </a:r>
            <a:r>
              <a:rPr lang="en-US" sz="3600" dirty="0" smtClean="0">
                <a:latin typeface="Arial"/>
                <a:cs typeface="Arial"/>
              </a:rPr>
              <a:t>re </a:t>
            </a:r>
            <a:r>
              <a:rPr lang="en-US" sz="3600" dirty="0">
                <a:latin typeface="Arial"/>
                <a:cs typeface="Arial"/>
              </a:rPr>
              <a:t>u</a:t>
            </a:r>
            <a:r>
              <a:rPr lang="en-US" sz="3600" dirty="0" smtClean="0">
                <a:latin typeface="Arial"/>
                <a:cs typeface="Arial"/>
              </a:rPr>
              <a:t>seful</a:t>
            </a:r>
            <a:endParaRPr lang="en-US" sz="3600" dirty="0">
              <a:latin typeface="Arial"/>
              <a:cs typeface="Arial"/>
            </a:endParaRPr>
          </a:p>
          <a:p>
            <a:pPr marL="742950" indent="-742950">
              <a:buFont typeface="+mj-lt"/>
              <a:buAutoNum type="arabicPeriod"/>
            </a:pPr>
            <a:r>
              <a:rPr lang="en-US" sz="3600" dirty="0">
                <a:latin typeface="Arial"/>
                <a:cs typeface="Arial"/>
              </a:rPr>
              <a:t>Quantitative methods for text amplify resources and augment </a:t>
            </a:r>
            <a:r>
              <a:rPr lang="en-US" sz="3600" dirty="0" smtClean="0">
                <a:latin typeface="Arial"/>
                <a:cs typeface="Arial"/>
              </a:rPr>
              <a:t>humans</a:t>
            </a:r>
            <a:endParaRPr lang="en-US" sz="3600" dirty="0">
              <a:latin typeface="Arial"/>
              <a:cs typeface="Arial"/>
            </a:endParaRPr>
          </a:p>
          <a:p>
            <a:pPr marL="742950" indent="-742950">
              <a:buFont typeface="+mj-lt"/>
              <a:buAutoNum type="arabicPeriod"/>
            </a:pPr>
            <a:r>
              <a:rPr lang="en-US" sz="3600" dirty="0">
                <a:latin typeface="Arial"/>
                <a:cs typeface="Arial"/>
              </a:rPr>
              <a:t>There is no globally best method for automated text </a:t>
            </a:r>
            <a:r>
              <a:rPr lang="en-US" sz="3600" dirty="0" smtClean="0">
                <a:latin typeface="Arial"/>
                <a:cs typeface="Arial"/>
              </a:rPr>
              <a:t>analysis</a:t>
            </a:r>
            <a:endParaRPr lang="en-US" sz="3600" dirty="0">
              <a:latin typeface="Arial"/>
              <a:cs typeface="Arial"/>
            </a:endParaRPr>
          </a:p>
          <a:p>
            <a:pPr marL="742950" indent="-742950">
              <a:buFont typeface="+mj-lt"/>
              <a:buAutoNum type="arabicPeriod"/>
            </a:pPr>
            <a:r>
              <a:rPr lang="en-US" sz="3600" dirty="0">
                <a:latin typeface="Arial"/>
                <a:cs typeface="Arial"/>
              </a:rPr>
              <a:t>Validate, Validate, </a:t>
            </a:r>
            <a:r>
              <a:rPr lang="en-US" sz="3600" dirty="0" smtClean="0">
                <a:latin typeface="Arial"/>
                <a:cs typeface="Arial"/>
              </a:rPr>
              <a:t>Validate</a:t>
            </a:r>
            <a:r>
              <a:rPr lang="en-US" sz="3600" dirty="0">
                <a:latin typeface="Arial"/>
                <a:cs typeface="Arial"/>
              </a:rPr>
              <a:t>	</a:t>
            </a:r>
          </a:p>
          <a:p>
            <a:pPr>
              <a:buSzPct val="45000"/>
            </a:pPr>
            <a:endParaRPr lang="en-US" sz="3200" b="1" dirty="0" smtClean="0">
              <a:solidFill>
                <a:srgbClr val="FF3333"/>
              </a:solidFill>
              <a:latin typeface="Arial"/>
            </a:endParaRPr>
          </a:p>
          <a:p>
            <a:pPr>
              <a:buSzPct val="45000"/>
            </a:pPr>
            <a:r>
              <a:rPr lang="en-US" sz="3200" b="1" dirty="0" smtClean="0">
                <a:solidFill>
                  <a:srgbClr val="FF3333"/>
                </a:solidFill>
                <a:latin typeface="Arial"/>
              </a:rPr>
              <a:t>Does </a:t>
            </a:r>
            <a:r>
              <a:rPr lang="en-US" sz="3200" b="1" dirty="0">
                <a:solidFill>
                  <a:srgbClr val="FF3333"/>
                </a:solidFill>
                <a:latin typeface="Arial"/>
              </a:rPr>
              <a:t>not remove the need for interpretation!</a:t>
            </a:r>
            <a:endParaRPr dirty="0"/>
          </a:p>
        </p:txBody>
      </p:sp>
    </p:spTree>
    <p:extLst>
      <p:ext uri="{BB962C8B-B14F-4D97-AF65-F5344CB8AC3E}">
        <p14:creationId xmlns:p14="http://schemas.microsoft.com/office/powerpoint/2010/main" val="263237202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Choosing a Method</a:t>
            </a:r>
            <a:endParaRPr lang="en-US" dirty="0"/>
          </a:p>
        </p:txBody>
      </p:sp>
      <p:sp>
        <p:nvSpPr>
          <p:cNvPr id="3" name="Subtitle 2"/>
          <p:cNvSpPr>
            <a:spLocks noGrp="1"/>
          </p:cNvSpPr>
          <p:nvPr>
            <p:ph type="subTitle" idx="1"/>
          </p:nvPr>
        </p:nvSpPr>
        <p:spPr/>
        <p:txBody>
          <a:bodyPr/>
          <a:lstStyle/>
          <a:p>
            <a:r>
              <a:rPr lang="en-US" dirty="0" smtClean="0"/>
              <a:t>Knowing your options</a:t>
            </a:r>
            <a:endParaRPr lang="en-US" dirty="0"/>
          </a:p>
        </p:txBody>
      </p:sp>
    </p:spTree>
    <p:extLst>
      <p:ext uri="{BB962C8B-B14F-4D97-AF65-F5344CB8AC3E}">
        <p14:creationId xmlns:p14="http://schemas.microsoft.com/office/powerpoint/2010/main" val="144493328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overvie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419100"/>
            <a:ext cx="9448800" cy="6718300"/>
          </a:xfrm>
          <a:prstGeom prst="rect">
            <a:avLst/>
          </a:prstGeom>
        </p:spPr>
      </p:pic>
      <p:sp>
        <p:nvSpPr>
          <p:cNvPr id="5" name="TextBox 4"/>
          <p:cNvSpPr txBox="1"/>
          <p:nvPr/>
        </p:nvSpPr>
        <p:spPr>
          <a:xfrm>
            <a:off x="3640665" y="7083447"/>
            <a:ext cx="2949224" cy="369332"/>
          </a:xfrm>
          <a:prstGeom prst="rect">
            <a:avLst/>
          </a:prstGeom>
          <a:noFill/>
        </p:spPr>
        <p:txBody>
          <a:bodyPr wrap="square" rtlCol="0">
            <a:spAutoFit/>
          </a:bodyPr>
          <a:lstStyle/>
          <a:p>
            <a:r>
              <a:rPr lang="en-US" dirty="0" smtClean="0"/>
              <a:t>Grimmer &amp; Stewart 2013</a:t>
            </a:r>
            <a:endParaRPr lang="en-US" dirty="0"/>
          </a:p>
        </p:txBody>
      </p:sp>
    </p:spTree>
    <p:extLst>
      <p:ext uri="{BB962C8B-B14F-4D97-AF65-F5344CB8AC3E}">
        <p14:creationId xmlns:p14="http://schemas.microsoft.com/office/powerpoint/2010/main" val="119266529"/>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Picture 75"/>
          <p:cNvPicPr/>
          <p:nvPr/>
        </p:nvPicPr>
        <p:blipFill>
          <a:blip r:embed="rId3"/>
          <a:stretch>
            <a:fillRect/>
          </a:stretch>
        </p:blipFill>
        <p:spPr>
          <a:xfrm>
            <a:off x="1096201" y="91441"/>
            <a:ext cx="7901280" cy="7455600"/>
          </a:xfrm>
          <a:prstGeom prst="rect">
            <a:avLst/>
          </a:prstGeom>
          <a:ln>
            <a:noFill/>
          </a:ln>
        </p:spPr>
      </p:pic>
      <p:sp>
        <p:nvSpPr>
          <p:cNvPr id="2" name="TextBox 1"/>
          <p:cNvSpPr txBox="1"/>
          <p:nvPr/>
        </p:nvSpPr>
        <p:spPr>
          <a:xfrm>
            <a:off x="4162777" y="7083447"/>
            <a:ext cx="1566334" cy="369332"/>
          </a:xfrm>
          <a:prstGeom prst="rect">
            <a:avLst/>
          </a:prstGeom>
          <a:noFill/>
        </p:spPr>
        <p:txBody>
          <a:bodyPr wrap="square" rtlCol="0">
            <a:spAutoFit/>
          </a:bodyPr>
          <a:lstStyle/>
          <a:p>
            <a:r>
              <a:rPr lang="en-US" dirty="0" smtClean="0"/>
              <a:t>Laura K Nelson</a:t>
            </a:r>
            <a:endParaRPr lang="en-US" dirty="0"/>
          </a:p>
        </p:txBody>
      </p:sp>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ial"/>
                <a:cs typeface="Arial"/>
              </a:rPr>
              <a:t>Some Common </a:t>
            </a:r>
            <a:r>
              <a:rPr lang="en-US" dirty="0">
                <a:latin typeface="Arial"/>
                <a:cs typeface="Arial"/>
              </a:rPr>
              <a:t>M</a:t>
            </a:r>
            <a:r>
              <a:rPr lang="en-US" dirty="0" smtClean="0">
                <a:latin typeface="Arial"/>
                <a:cs typeface="Arial"/>
              </a:rPr>
              <a:t>ethods</a:t>
            </a:r>
            <a:endParaRPr lang="en-US" dirty="0">
              <a:latin typeface="Arial"/>
              <a:cs typeface="Arial"/>
            </a:endParaRP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dirty="0" smtClean="0">
                <a:latin typeface="Arial"/>
                <a:cs typeface="Arial"/>
              </a:rPr>
              <a:t>Difference of Proportions</a:t>
            </a:r>
          </a:p>
          <a:p>
            <a:pPr marL="514350" indent="-514350">
              <a:buFont typeface="+mj-lt"/>
              <a:buAutoNum type="arabicPeriod"/>
            </a:pPr>
            <a:r>
              <a:rPr lang="en-US" dirty="0" smtClean="0">
                <a:latin typeface="Arial"/>
                <a:cs typeface="Arial"/>
              </a:rPr>
              <a:t>TF-IDF</a:t>
            </a:r>
          </a:p>
          <a:p>
            <a:pPr marL="514350" indent="-514350">
              <a:buFont typeface="+mj-lt"/>
              <a:buAutoNum type="arabicPeriod"/>
            </a:pPr>
            <a:r>
              <a:rPr lang="en-US" dirty="0" smtClean="0">
                <a:latin typeface="Arial"/>
                <a:cs typeface="Arial"/>
              </a:rPr>
              <a:t>Dictionary Methods</a:t>
            </a:r>
          </a:p>
          <a:p>
            <a:pPr marL="514350" indent="-514350">
              <a:buFont typeface="+mj-lt"/>
              <a:buAutoNum type="arabicPeriod"/>
            </a:pPr>
            <a:r>
              <a:rPr lang="en-US" dirty="0" smtClean="0">
                <a:latin typeface="Arial"/>
                <a:cs typeface="Arial"/>
              </a:rPr>
              <a:t>Supervised Machine learning</a:t>
            </a:r>
          </a:p>
          <a:p>
            <a:pPr marL="514350" indent="-514350">
              <a:buFont typeface="+mj-lt"/>
              <a:buAutoNum type="arabicPeriod"/>
            </a:pPr>
            <a:r>
              <a:rPr lang="en-US" dirty="0" smtClean="0">
                <a:latin typeface="Arial"/>
                <a:cs typeface="Arial"/>
              </a:rPr>
              <a:t>Clustering</a:t>
            </a:r>
          </a:p>
          <a:p>
            <a:pPr marL="514350" indent="-514350">
              <a:buFont typeface="+mj-lt"/>
              <a:buAutoNum type="arabicPeriod"/>
            </a:pPr>
            <a:r>
              <a:rPr lang="en-US" dirty="0" smtClean="0">
                <a:latin typeface="Arial"/>
                <a:cs typeface="Arial"/>
              </a:rPr>
              <a:t>Topic Modeling</a:t>
            </a:r>
            <a:endParaRPr lang="en-US" dirty="0">
              <a:latin typeface="Arial"/>
              <a:cs typeface="Arial"/>
            </a:endParaRPr>
          </a:p>
        </p:txBody>
      </p:sp>
      <p:sp>
        <p:nvSpPr>
          <p:cNvPr id="4" name="Right Brace 3"/>
          <p:cNvSpPr/>
          <p:nvPr/>
        </p:nvSpPr>
        <p:spPr>
          <a:xfrm>
            <a:off x="7041445" y="3146629"/>
            <a:ext cx="564444" cy="1157057"/>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5" name="Right Brace 4"/>
          <p:cNvSpPr/>
          <p:nvPr/>
        </p:nvSpPr>
        <p:spPr>
          <a:xfrm>
            <a:off x="7041445" y="1919022"/>
            <a:ext cx="564444" cy="1157057"/>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6" name="Right Brace 5"/>
          <p:cNvSpPr/>
          <p:nvPr/>
        </p:nvSpPr>
        <p:spPr>
          <a:xfrm>
            <a:off x="7041445" y="4413756"/>
            <a:ext cx="564444" cy="1157057"/>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7" name="TextBox 6"/>
          <p:cNvSpPr txBox="1"/>
          <p:nvPr/>
        </p:nvSpPr>
        <p:spPr>
          <a:xfrm>
            <a:off x="7798594" y="2130678"/>
            <a:ext cx="2158999" cy="646331"/>
          </a:xfrm>
          <a:prstGeom prst="rect">
            <a:avLst/>
          </a:prstGeom>
          <a:noFill/>
        </p:spPr>
        <p:txBody>
          <a:bodyPr wrap="square" rtlCol="0">
            <a:spAutoFit/>
          </a:bodyPr>
          <a:lstStyle/>
          <a:p>
            <a:r>
              <a:rPr lang="en-US" dirty="0" smtClean="0"/>
              <a:t>Difference/</a:t>
            </a:r>
          </a:p>
          <a:p>
            <a:r>
              <a:rPr lang="en-US" dirty="0" smtClean="0"/>
              <a:t>Sameness</a:t>
            </a:r>
            <a:endParaRPr lang="en-US" dirty="0"/>
          </a:p>
        </p:txBody>
      </p:sp>
      <p:sp>
        <p:nvSpPr>
          <p:cNvPr id="8" name="TextBox 7"/>
          <p:cNvSpPr txBox="1"/>
          <p:nvPr/>
        </p:nvSpPr>
        <p:spPr>
          <a:xfrm>
            <a:off x="7761111" y="3397804"/>
            <a:ext cx="1815483" cy="646331"/>
          </a:xfrm>
          <a:prstGeom prst="rect">
            <a:avLst/>
          </a:prstGeom>
          <a:noFill/>
        </p:spPr>
        <p:txBody>
          <a:bodyPr wrap="square" rtlCol="0">
            <a:spAutoFit/>
          </a:bodyPr>
          <a:lstStyle/>
          <a:p>
            <a:r>
              <a:rPr lang="en-US" dirty="0" smtClean="0"/>
              <a:t>Classification </a:t>
            </a:r>
          </a:p>
          <a:p>
            <a:r>
              <a:rPr lang="en-US" dirty="0" smtClean="0"/>
              <a:t>at Scale (Known)</a:t>
            </a:r>
            <a:endParaRPr lang="en-US" dirty="0"/>
          </a:p>
        </p:txBody>
      </p:sp>
      <p:sp>
        <p:nvSpPr>
          <p:cNvPr id="9" name="TextBox 8"/>
          <p:cNvSpPr txBox="1"/>
          <p:nvPr/>
        </p:nvSpPr>
        <p:spPr>
          <a:xfrm>
            <a:off x="7761111" y="4679040"/>
            <a:ext cx="1815483" cy="646331"/>
          </a:xfrm>
          <a:prstGeom prst="rect">
            <a:avLst/>
          </a:prstGeom>
          <a:noFill/>
        </p:spPr>
        <p:txBody>
          <a:bodyPr wrap="square" rtlCol="0">
            <a:spAutoFit/>
          </a:bodyPr>
          <a:lstStyle/>
          <a:p>
            <a:r>
              <a:rPr lang="en-US" dirty="0" smtClean="0"/>
              <a:t>Classification at Scale (Unknown)</a:t>
            </a:r>
            <a:endParaRPr lang="en-US" dirty="0"/>
          </a:p>
        </p:txBody>
      </p:sp>
    </p:spTree>
    <p:extLst>
      <p:ext uri="{BB962C8B-B14F-4D97-AF65-F5344CB8AC3E}">
        <p14:creationId xmlns:p14="http://schemas.microsoft.com/office/powerpoint/2010/main" val="376082265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Shape 1"/>
          <p:cNvSpPr txBox="1"/>
          <p:nvPr/>
        </p:nvSpPr>
        <p:spPr>
          <a:xfrm>
            <a:off x="504001" y="301321"/>
            <a:ext cx="9071640" cy="1262160"/>
          </a:xfrm>
          <a:prstGeom prst="rect">
            <a:avLst/>
          </a:prstGeom>
        </p:spPr>
        <p:txBody>
          <a:bodyPr lIns="0" tIns="0" rIns="0" bIns="0" anchor="ctr"/>
          <a:lstStyle/>
          <a:p>
            <a:pPr algn="ctr"/>
            <a:r>
              <a:rPr lang="en-US" sz="4800" dirty="0" smtClean="0">
                <a:latin typeface="Arial"/>
              </a:rPr>
              <a:t>De-mystifying a Few Terms</a:t>
            </a:r>
            <a:endParaRPr sz="4800" dirty="0"/>
          </a:p>
        </p:txBody>
      </p:sp>
      <p:sp>
        <p:nvSpPr>
          <p:cNvPr id="73" name="TextShape 2"/>
          <p:cNvSpPr txBox="1"/>
          <p:nvPr/>
        </p:nvSpPr>
        <p:spPr>
          <a:xfrm>
            <a:off x="504001" y="1769040"/>
            <a:ext cx="9071640" cy="5546160"/>
          </a:xfrm>
          <a:prstGeom prst="rect">
            <a:avLst/>
          </a:prstGeom>
        </p:spPr>
        <p:txBody>
          <a:bodyPr lIns="0" tIns="0" rIns="0" bIns="0"/>
          <a:lstStyle/>
          <a:p>
            <a:pPr marL="571500" indent="-571500">
              <a:buSzPct val="45000"/>
              <a:buFont typeface="Arial" panose="020B0604020202020204" pitchFamily="34" charset="0"/>
              <a:buChar char="•"/>
            </a:pPr>
            <a:r>
              <a:rPr lang="en-US" sz="3800" i="1" dirty="0" smtClean="0">
                <a:latin typeface="Arial"/>
              </a:rPr>
              <a:t>Meta-Data</a:t>
            </a:r>
            <a:r>
              <a:rPr lang="en-US" sz="3800" dirty="0" smtClean="0">
                <a:latin typeface="Arial"/>
              </a:rPr>
              <a:t>: variables about units of text</a:t>
            </a:r>
            <a:r>
              <a:rPr lang="en-US" sz="3800" dirty="0">
                <a:latin typeface="Arial"/>
              </a:rPr>
              <a:t> </a:t>
            </a:r>
            <a:r>
              <a:rPr lang="en-US" sz="3800" dirty="0" smtClean="0">
                <a:latin typeface="Arial"/>
              </a:rPr>
              <a:t>or documents</a:t>
            </a:r>
            <a:endParaRPr sz="3800" dirty="0"/>
          </a:p>
          <a:p>
            <a:pPr marL="571500" indent="-571500">
              <a:buSzPct val="45000"/>
              <a:buFont typeface="Arial" panose="020B0604020202020204" pitchFamily="34" charset="0"/>
              <a:buChar char="•"/>
            </a:pPr>
            <a:r>
              <a:rPr lang="en-US" sz="3800" i="1" dirty="0">
                <a:latin typeface="Arial"/>
              </a:rPr>
              <a:t>Corpus</a:t>
            </a:r>
            <a:r>
              <a:rPr lang="en-US" sz="3800" dirty="0">
                <a:latin typeface="Arial"/>
              </a:rPr>
              <a:t>: Collection of texts/documents</a:t>
            </a:r>
          </a:p>
          <a:p>
            <a:pPr marL="571500" indent="-571500">
              <a:buSzPct val="45000"/>
              <a:buFont typeface="Arial" panose="020B0604020202020204" pitchFamily="34" charset="0"/>
              <a:buChar char="•"/>
            </a:pPr>
            <a:r>
              <a:rPr lang="en-US" sz="3800" i="1" dirty="0" smtClean="0">
                <a:latin typeface="Arial"/>
              </a:rPr>
              <a:t>Lexical</a:t>
            </a:r>
            <a:r>
              <a:rPr lang="en-US" sz="3800" dirty="0">
                <a:latin typeface="Arial"/>
              </a:rPr>
              <a:t>: fancy name for </a:t>
            </a:r>
            <a:r>
              <a:rPr lang="en-US" sz="3800" dirty="0" smtClean="0">
                <a:latin typeface="Arial"/>
              </a:rPr>
              <a:t>word</a:t>
            </a:r>
          </a:p>
          <a:p>
            <a:pPr marL="571500" indent="-571500">
              <a:buSzPct val="45000"/>
              <a:buFont typeface="Arial" panose="020B0604020202020204" pitchFamily="34" charset="0"/>
              <a:buChar char="•"/>
            </a:pPr>
            <a:r>
              <a:rPr lang="en-US" sz="3800" i="1" dirty="0" smtClean="0">
                <a:latin typeface="Arial"/>
              </a:rPr>
              <a:t>Matrix: </a:t>
            </a:r>
            <a:r>
              <a:rPr lang="en-US" sz="3800" dirty="0" smtClean="0">
                <a:latin typeface="Arial"/>
              </a:rPr>
              <a:t>mathematical variant of a table </a:t>
            </a:r>
            <a:endParaRPr sz="3800" i="1" dirty="0"/>
          </a:p>
          <a:p>
            <a:pPr marL="571500" indent="-571500">
              <a:buSzPct val="45000"/>
              <a:buFont typeface="Arial" panose="020B0604020202020204" pitchFamily="34" charset="0"/>
              <a:buChar char="•"/>
            </a:pPr>
            <a:r>
              <a:rPr lang="en-US" sz="3800" i="1" dirty="0" smtClean="0">
                <a:latin typeface="Arial"/>
              </a:rPr>
              <a:t>N</a:t>
            </a:r>
            <a:r>
              <a:rPr lang="en-US" sz="3800" i="1" dirty="0">
                <a:latin typeface="Arial"/>
              </a:rPr>
              <a:t>-</a:t>
            </a:r>
            <a:r>
              <a:rPr lang="en-US" sz="3800" i="1" dirty="0" smtClean="0">
                <a:latin typeface="Arial"/>
              </a:rPr>
              <a:t>gram</a:t>
            </a:r>
            <a:endParaRPr lang="en-US" sz="3800" i="1" dirty="0"/>
          </a:p>
          <a:p>
            <a:pPr marL="1028652" lvl="1" indent="-571500">
              <a:buSzPct val="45000"/>
              <a:buFont typeface="Arial" panose="020B0604020202020204" pitchFamily="34" charset="0"/>
              <a:buChar char="•"/>
            </a:pPr>
            <a:r>
              <a:rPr lang="en-US" sz="3200" dirty="0" smtClean="0">
                <a:solidFill>
                  <a:srgbClr val="990099"/>
                </a:solidFill>
                <a:latin typeface="Arial"/>
              </a:rPr>
              <a:t>poverty</a:t>
            </a:r>
            <a:r>
              <a:rPr lang="en-US" sz="3200" dirty="0">
                <a:latin typeface="Arial"/>
              </a:rPr>
              <a:t>: uni-</a:t>
            </a:r>
            <a:r>
              <a:rPr lang="en-US" sz="3200" dirty="0" smtClean="0">
                <a:latin typeface="Arial"/>
              </a:rPr>
              <a:t>gram</a:t>
            </a:r>
            <a:endParaRPr lang="en-US" sz="3200" dirty="0"/>
          </a:p>
          <a:p>
            <a:pPr marL="1028652" lvl="1" indent="-571500">
              <a:buSzPct val="45000"/>
              <a:buFont typeface="Arial" panose="020B0604020202020204" pitchFamily="34" charset="0"/>
              <a:buChar char="•"/>
            </a:pPr>
            <a:r>
              <a:rPr lang="en-US" sz="3200" dirty="0" smtClean="0">
                <a:solidFill>
                  <a:srgbClr val="007826"/>
                </a:solidFill>
                <a:latin typeface="Arial"/>
              </a:rPr>
              <a:t>poverty </a:t>
            </a:r>
            <a:r>
              <a:rPr lang="en-US" sz="3200" dirty="0">
                <a:solidFill>
                  <a:srgbClr val="007826"/>
                </a:solidFill>
                <a:latin typeface="Arial"/>
              </a:rPr>
              <a:t>of</a:t>
            </a:r>
            <a:r>
              <a:rPr lang="en-US" sz="3200" dirty="0">
                <a:latin typeface="Arial"/>
              </a:rPr>
              <a:t>: bi-</a:t>
            </a:r>
            <a:r>
              <a:rPr lang="en-US" sz="3200" dirty="0" smtClean="0">
                <a:latin typeface="Arial"/>
              </a:rPr>
              <a:t>gram</a:t>
            </a:r>
            <a:endParaRPr lang="en-US" sz="3200" dirty="0"/>
          </a:p>
          <a:p>
            <a:pPr marL="1028652" lvl="1" indent="-571500">
              <a:buSzPct val="45000"/>
              <a:buFont typeface="Arial" panose="020B0604020202020204" pitchFamily="34" charset="0"/>
              <a:buChar char="•"/>
            </a:pPr>
            <a:r>
              <a:rPr lang="en-US" sz="3200" dirty="0" smtClean="0">
                <a:solidFill>
                  <a:srgbClr val="0000CC"/>
                </a:solidFill>
                <a:latin typeface="Arial"/>
              </a:rPr>
              <a:t>poverty </a:t>
            </a:r>
            <a:r>
              <a:rPr lang="en-US" sz="3200" dirty="0">
                <a:solidFill>
                  <a:srgbClr val="0000CC"/>
                </a:solidFill>
                <a:latin typeface="Arial"/>
              </a:rPr>
              <a:t>of ambition</a:t>
            </a:r>
            <a:r>
              <a:rPr lang="en-US" sz="3200" dirty="0">
                <a:latin typeface="Arial"/>
              </a:rPr>
              <a:t>: </a:t>
            </a:r>
            <a:r>
              <a:rPr lang="en-US" sz="3200" dirty="0" smtClean="0">
                <a:latin typeface="Arial"/>
              </a:rPr>
              <a:t>tri-gram</a:t>
            </a:r>
          </a:p>
        </p:txBody>
      </p:sp>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Shape 1"/>
          <p:cNvSpPr txBox="1"/>
          <p:nvPr/>
        </p:nvSpPr>
        <p:spPr>
          <a:xfrm>
            <a:off x="504001" y="301321"/>
            <a:ext cx="9071640" cy="1262160"/>
          </a:xfrm>
          <a:prstGeom prst="rect">
            <a:avLst/>
          </a:prstGeom>
        </p:spPr>
        <p:txBody>
          <a:bodyPr lIns="0" tIns="0" rIns="0" bIns="0" anchor="ctr"/>
          <a:lstStyle/>
          <a:p>
            <a:pPr algn="ctr"/>
            <a:r>
              <a:rPr lang="en-US" sz="4800" dirty="0" smtClean="0">
                <a:latin typeface="Arial"/>
              </a:rPr>
              <a:t>Acquiring Text</a:t>
            </a:r>
            <a:endParaRPr sz="4800" dirty="0"/>
          </a:p>
        </p:txBody>
      </p:sp>
      <p:sp>
        <p:nvSpPr>
          <p:cNvPr id="73" name="TextShape 2"/>
          <p:cNvSpPr txBox="1"/>
          <p:nvPr/>
        </p:nvSpPr>
        <p:spPr>
          <a:xfrm>
            <a:off x="504001" y="1769040"/>
            <a:ext cx="9071640" cy="5546160"/>
          </a:xfrm>
          <a:prstGeom prst="rect">
            <a:avLst/>
          </a:prstGeom>
        </p:spPr>
        <p:txBody>
          <a:bodyPr lIns="0" tIns="0" rIns="0" bIns="0"/>
          <a:lstStyle/>
          <a:p>
            <a:pPr marL="571500" indent="-571500">
              <a:buSzPct val="45000"/>
              <a:buFont typeface="Arial" panose="020B0604020202020204" pitchFamily="34" charset="0"/>
              <a:buChar char="•"/>
            </a:pPr>
            <a:r>
              <a:rPr lang="en-US" sz="3800" i="1" dirty="0" smtClean="0">
                <a:latin typeface="Arial"/>
              </a:rPr>
              <a:t>Goal:</a:t>
            </a:r>
            <a:r>
              <a:rPr lang="en-US" sz="3800" dirty="0" smtClean="0">
                <a:latin typeface="Arial"/>
              </a:rPr>
              <a:t> machine readable text</a:t>
            </a:r>
            <a:endParaRPr sz="3800" dirty="0"/>
          </a:p>
          <a:p>
            <a:pPr marL="1028652" lvl="1" indent="-571500">
              <a:buSzPct val="45000"/>
              <a:buFont typeface="Arial" panose="020B0604020202020204" pitchFamily="34" charset="0"/>
              <a:buChar char="•"/>
            </a:pPr>
            <a:r>
              <a:rPr lang="en-US" sz="3800" i="1" dirty="0" smtClean="0">
                <a:latin typeface="Arial"/>
              </a:rPr>
              <a:t>Pain text (.txt or .csv) file</a:t>
            </a:r>
            <a:endParaRPr lang="en-US" sz="3800" dirty="0">
              <a:latin typeface="Arial"/>
            </a:endParaRPr>
          </a:p>
          <a:p>
            <a:pPr marL="1028652" lvl="1" indent="-571500">
              <a:buSzPct val="45000"/>
              <a:buFont typeface="Arial" panose="020B0604020202020204" pitchFamily="34" charset="0"/>
              <a:buChar char="•"/>
            </a:pPr>
            <a:r>
              <a:rPr lang="en-US" sz="3800" i="1" dirty="0" smtClean="0">
                <a:latin typeface="Arial"/>
              </a:rPr>
              <a:t>ATF-8, ASCII</a:t>
            </a:r>
          </a:p>
          <a:p>
            <a:pPr marL="1028652" lvl="1" indent="-571500">
              <a:buSzPct val="45000"/>
              <a:buFont typeface="Arial" panose="020B0604020202020204" pitchFamily="34" charset="0"/>
              <a:buChar char="•"/>
            </a:pPr>
            <a:r>
              <a:rPr lang="en-US" sz="3800" i="1" dirty="0" smtClean="0">
                <a:latin typeface="Arial"/>
              </a:rPr>
              <a:t>Metadata</a:t>
            </a:r>
          </a:p>
          <a:p>
            <a:pPr marL="1028652" lvl="1" indent="-571500">
              <a:buSzPct val="45000"/>
              <a:buFont typeface="Arial" panose="020B0604020202020204" pitchFamily="34" charset="0"/>
              <a:buChar char="•"/>
            </a:pPr>
            <a:r>
              <a:rPr lang="en-US" sz="3800" i="1" dirty="0" smtClean="0">
                <a:latin typeface="Arial"/>
              </a:rPr>
              <a:t>Directory of .txt’s or a “tidy” dataset</a:t>
            </a:r>
          </a:p>
          <a:p>
            <a:pPr marL="1028652" lvl="1" indent="-571500">
              <a:buSzPct val="45000"/>
              <a:buFont typeface="Arial" panose="020B0604020202020204" pitchFamily="34" charset="0"/>
              <a:buChar char="•"/>
            </a:pPr>
            <a:endParaRPr lang="en-US" sz="3800" i="1" dirty="0" smtClean="0">
              <a:latin typeface="Arial"/>
            </a:endParaRPr>
          </a:p>
          <a:p>
            <a:pPr marL="1028652" lvl="1" indent="-571500">
              <a:buSzPct val="45000"/>
              <a:buFont typeface="Arial" panose="020B0604020202020204" pitchFamily="34" charset="0"/>
              <a:buChar char="•"/>
            </a:pPr>
            <a:endParaRPr lang="en-US" sz="3800" i="1" dirty="0">
              <a:latin typeface="Arial"/>
            </a:endParaRPr>
          </a:p>
          <a:p>
            <a:pPr lvl="1">
              <a:buSzPct val="45000"/>
            </a:pPr>
            <a:r>
              <a:rPr lang="en-US" sz="3200" i="1" dirty="0" smtClean="0">
                <a:latin typeface="Arial"/>
                <a:hlinkClick r:id="rId3"/>
              </a:rPr>
              <a:t>Cast of Characters</a:t>
            </a:r>
            <a:r>
              <a:rPr lang="en-US" sz="3200" i="1" dirty="0" smtClean="0">
                <a:latin typeface="Arial"/>
              </a:rPr>
              <a:t> – ASCII, ANSI, UTF-8 ttc</a:t>
            </a:r>
          </a:p>
          <a:p>
            <a:pPr lvl="1">
              <a:buSzPct val="45000"/>
            </a:pPr>
            <a:r>
              <a:rPr lang="en-US" sz="3200" i="1" dirty="0" smtClean="0">
                <a:latin typeface="Arial"/>
              </a:rPr>
              <a:t>Joel Spolsky’s ‘</a:t>
            </a:r>
            <a:r>
              <a:rPr lang="en-US" sz="3200" i="1" dirty="0" smtClean="0">
                <a:latin typeface="Arial"/>
                <a:hlinkClick r:id="rId4"/>
              </a:rPr>
              <a:t>The Absolute Minimum</a:t>
            </a:r>
            <a:r>
              <a:rPr lang="en-US" sz="3200" i="1" dirty="0" smtClean="0">
                <a:latin typeface="Arial"/>
              </a:rPr>
              <a:t>’</a:t>
            </a:r>
            <a:endParaRPr sz="3200" dirty="0"/>
          </a:p>
        </p:txBody>
      </p:sp>
    </p:spTree>
    <p:extLst>
      <p:ext uri="{BB962C8B-B14F-4D97-AF65-F5344CB8AC3E}">
        <p14:creationId xmlns:p14="http://schemas.microsoft.com/office/powerpoint/2010/main" val="124940043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extShape 1"/>
          <p:cNvSpPr txBox="1"/>
          <p:nvPr/>
        </p:nvSpPr>
        <p:spPr>
          <a:xfrm>
            <a:off x="504001" y="301321"/>
            <a:ext cx="9071640" cy="1262160"/>
          </a:xfrm>
          <a:prstGeom prst="rect">
            <a:avLst/>
          </a:prstGeom>
        </p:spPr>
        <p:txBody>
          <a:bodyPr lIns="0" tIns="0" rIns="0" bIns="0" anchor="ctr"/>
          <a:lstStyle/>
          <a:p>
            <a:pPr algn="ctr"/>
            <a:r>
              <a:rPr lang="en-US" sz="4400" dirty="0" smtClean="0">
                <a:latin typeface="Arial"/>
              </a:rPr>
              <a:t>Bag of Words Assumption</a:t>
            </a:r>
            <a:endParaRPr dirty="0"/>
          </a:p>
        </p:txBody>
      </p:sp>
      <p:pic>
        <p:nvPicPr>
          <p:cNvPr id="98" name="Picture 97"/>
          <p:cNvPicPr/>
          <p:nvPr/>
        </p:nvPicPr>
        <p:blipFill>
          <a:blip r:embed="rId3"/>
          <a:stretch>
            <a:fillRect/>
          </a:stretch>
        </p:blipFill>
        <p:spPr>
          <a:xfrm>
            <a:off x="3237511" y="1956080"/>
            <a:ext cx="3163184" cy="3654045"/>
          </a:xfrm>
          <a:prstGeom prst="rect">
            <a:avLst/>
          </a:prstGeom>
          <a:ln>
            <a:noFill/>
          </a:ln>
        </p:spPr>
      </p:pic>
      <p:sp>
        <p:nvSpPr>
          <p:cNvPr id="99" name="TextShape 2"/>
          <p:cNvSpPr txBox="1"/>
          <p:nvPr/>
        </p:nvSpPr>
        <p:spPr>
          <a:xfrm>
            <a:off x="3458229" y="2137644"/>
            <a:ext cx="4114800" cy="2377440"/>
          </a:xfrm>
          <a:prstGeom prst="rect">
            <a:avLst/>
          </a:prstGeom>
        </p:spPr>
        <p:txBody>
          <a:bodyPr lIns="89991" tIns="44996" rIns="89991" bIns="44996"/>
          <a:lstStyle/>
          <a:p>
            <a:endParaRPr dirty="0"/>
          </a:p>
        </p:txBody>
      </p:sp>
      <p:sp>
        <p:nvSpPr>
          <p:cNvPr id="2" name="TextBox 1"/>
          <p:cNvSpPr txBox="1"/>
          <p:nvPr/>
        </p:nvSpPr>
        <p:spPr>
          <a:xfrm>
            <a:off x="2319095" y="5783546"/>
            <a:ext cx="5000016" cy="584776"/>
          </a:xfrm>
          <a:prstGeom prst="rect">
            <a:avLst/>
          </a:prstGeom>
          <a:noFill/>
        </p:spPr>
        <p:txBody>
          <a:bodyPr wrap="square" rtlCol="0">
            <a:spAutoFit/>
          </a:bodyPr>
          <a:lstStyle/>
          <a:p>
            <a:r>
              <a:rPr lang="en-US" sz="3200" dirty="0" smtClean="0"/>
              <a:t>What kind stuff we hav bag?</a:t>
            </a:r>
            <a:endParaRPr lang="en-US" sz="3200" dirty="0"/>
          </a:p>
        </p:txBody>
      </p:sp>
      <p:sp>
        <p:nvSpPr>
          <p:cNvPr id="3" name="TextBox 2"/>
          <p:cNvSpPr txBox="1"/>
          <p:nvPr/>
        </p:nvSpPr>
        <p:spPr>
          <a:xfrm>
            <a:off x="398833" y="3341427"/>
            <a:ext cx="3059395" cy="646331"/>
          </a:xfrm>
          <a:prstGeom prst="rect">
            <a:avLst/>
          </a:prstGeom>
          <a:noFill/>
        </p:spPr>
        <p:txBody>
          <a:bodyPr wrap="square" rtlCol="0">
            <a:spAutoFit/>
          </a:bodyPr>
          <a:lstStyle/>
          <a:p>
            <a:r>
              <a:rPr lang="en-US" sz="3600" b="1" dirty="0" smtClean="0">
                <a:solidFill>
                  <a:srgbClr val="FF0000"/>
                </a:solidFill>
              </a:rPr>
              <a:t>Begin here! </a:t>
            </a:r>
            <a:r>
              <a:rPr lang="en-US" sz="3600" b="1" dirty="0" smtClean="0">
                <a:solidFill>
                  <a:srgbClr val="FF0000"/>
                </a:solidFill>
                <a:sym typeface="Wingdings" panose="05000000000000000000" pitchFamily="2" charset="2"/>
              </a:rPr>
              <a:t></a:t>
            </a:r>
            <a:endParaRPr lang="en-US" sz="3600" b="1" dirty="0">
              <a:solidFill>
                <a:srgbClr val="FF0000"/>
              </a:solidFill>
            </a:endParaRPr>
          </a:p>
        </p:txBody>
      </p:sp>
    </p:spTree>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Shape 1"/>
          <p:cNvSpPr txBox="1"/>
          <p:nvPr/>
        </p:nvSpPr>
        <p:spPr>
          <a:xfrm>
            <a:off x="539100" y="301321"/>
            <a:ext cx="9071640" cy="1262160"/>
          </a:xfrm>
          <a:prstGeom prst="rect">
            <a:avLst/>
          </a:prstGeom>
        </p:spPr>
        <p:txBody>
          <a:bodyPr lIns="0" tIns="0" rIns="0" bIns="0" anchor="ctr"/>
          <a:lstStyle/>
          <a:p>
            <a:pPr algn="ctr"/>
            <a:r>
              <a:rPr lang="en-US" sz="4400" dirty="0" smtClean="0">
                <a:latin typeface="Arial"/>
              </a:rPr>
              <a:t>Pre-Processing: Bagging Words</a:t>
            </a:r>
            <a:endParaRPr dirty="0"/>
          </a:p>
        </p:txBody>
      </p:sp>
      <p:sp>
        <p:nvSpPr>
          <p:cNvPr id="102" name="TextShape 3"/>
          <p:cNvSpPr txBox="1"/>
          <p:nvPr/>
        </p:nvSpPr>
        <p:spPr>
          <a:xfrm>
            <a:off x="504360" y="1563481"/>
            <a:ext cx="9071640" cy="4384440"/>
          </a:xfrm>
          <a:prstGeom prst="rect">
            <a:avLst/>
          </a:prstGeom>
        </p:spPr>
        <p:txBody>
          <a:bodyPr lIns="0" tIns="0" rIns="0" bIns="0"/>
          <a:lstStyle/>
          <a:p>
            <a:pPr>
              <a:buSzPct val="45000"/>
              <a:buFont typeface="StarSymbol"/>
              <a:buChar char=""/>
            </a:pPr>
            <a:endParaRPr dirty="0"/>
          </a:p>
        </p:txBody>
      </p:sp>
      <p:sp>
        <p:nvSpPr>
          <p:cNvPr id="103" name="TextShape 4"/>
          <p:cNvSpPr txBox="1"/>
          <p:nvPr/>
        </p:nvSpPr>
        <p:spPr>
          <a:xfrm>
            <a:off x="163801" y="1924920"/>
            <a:ext cx="9071640" cy="4384440"/>
          </a:xfrm>
          <a:prstGeom prst="rect">
            <a:avLst/>
          </a:prstGeom>
        </p:spPr>
        <p:txBody>
          <a:bodyPr lIns="0" tIns="0" rIns="0" bIns="0"/>
          <a:lstStyle/>
          <a:p>
            <a:endParaRPr/>
          </a:p>
        </p:txBody>
      </p:sp>
      <p:sp>
        <p:nvSpPr>
          <p:cNvPr id="104" name="TextShape 5"/>
          <p:cNvSpPr txBox="1"/>
          <p:nvPr/>
        </p:nvSpPr>
        <p:spPr>
          <a:xfrm>
            <a:off x="564959" y="2002864"/>
            <a:ext cx="9071640" cy="4384440"/>
          </a:xfrm>
          <a:prstGeom prst="rect">
            <a:avLst/>
          </a:prstGeom>
        </p:spPr>
        <p:txBody>
          <a:bodyPr lIns="0" tIns="0" rIns="0" bIns="0"/>
          <a:lstStyle/>
          <a:p>
            <a:pPr>
              <a:buSzPct val="45000"/>
            </a:pPr>
            <a:r>
              <a:rPr lang="en-US" sz="4000" dirty="0">
                <a:solidFill>
                  <a:srgbClr val="000000"/>
                </a:solidFill>
                <a:latin typeface="Arial"/>
              </a:rPr>
              <a:t>we need steer clear </a:t>
            </a:r>
            <a:r>
              <a:rPr lang="en-US" sz="4000" dirty="0">
                <a:solidFill>
                  <a:srgbClr val="0000FF"/>
                </a:solidFill>
                <a:latin typeface="Arial"/>
              </a:rPr>
              <a:t>poverti</a:t>
            </a:r>
            <a:r>
              <a:rPr lang="en-US" sz="4000" dirty="0">
                <a:solidFill>
                  <a:srgbClr val="000000"/>
                </a:solidFill>
                <a:latin typeface="Arial"/>
              </a:rPr>
              <a:t> </a:t>
            </a:r>
            <a:r>
              <a:rPr lang="en-US" sz="4000" dirty="0">
                <a:solidFill>
                  <a:srgbClr val="0000FF"/>
                </a:solidFill>
                <a:latin typeface="Arial"/>
              </a:rPr>
              <a:t>ambit</a:t>
            </a:r>
            <a:r>
              <a:rPr lang="en-US" sz="4000" dirty="0">
                <a:solidFill>
                  <a:srgbClr val="000000"/>
                </a:solidFill>
                <a:latin typeface="Arial"/>
              </a:rPr>
              <a:t>  where </a:t>
            </a:r>
            <a:r>
              <a:rPr lang="en-US" sz="4000" dirty="0">
                <a:solidFill>
                  <a:srgbClr val="0000FF"/>
                </a:solidFill>
                <a:latin typeface="Arial"/>
              </a:rPr>
              <a:t>peopl</a:t>
            </a:r>
            <a:r>
              <a:rPr lang="en-US" sz="4000" dirty="0">
                <a:solidFill>
                  <a:srgbClr val="000000"/>
                </a:solidFill>
                <a:latin typeface="Arial"/>
              </a:rPr>
              <a:t> want drive </a:t>
            </a:r>
            <a:r>
              <a:rPr lang="en-US" sz="4000" dirty="0">
                <a:solidFill>
                  <a:srgbClr val="0000FF"/>
                </a:solidFill>
                <a:latin typeface="Arial"/>
              </a:rPr>
              <a:t>fanci</a:t>
            </a:r>
            <a:r>
              <a:rPr lang="en-US" sz="4000" dirty="0">
                <a:solidFill>
                  <a:srgbClr val="000000"/>
                </a:solidFill>
                <a:latin typeface="Arial"/>
              </a:rPr>
              <a:t> car wear nice </a:t>
            </a:r>
            <a:r>
              <a:rPr lang="en-US" sz="4000" dirty="0">
                <a:solidFill>
                  <a:srgbClr val="0000FF"/>
                </a:solidFill>
                <a:latin typeface="Arial"/>
              </a:rPr>
              <a:t>cloth </a:t>
            </a:r>
            <a:r>
              <a:rPr lang="en-US" sz="4000" dirty="0">
                <a:solidFill>
                  <a:srgbClr val="000000"/>
                </a:solidFill>
                <a:latin typeface="Arial"/>
              </a:rPr>
              <a:t>live nice </a:t>
            </a:r>
            <a:r>
              <a:rPr lang="en-US" sz="4000" dirty="0">
                <a:solidFill>
                  <a:srgbClr val="0000FF"/>
                </a:solidFill>
                <a:latin typeface="Arial"/>
              </a:rPr>
              <a:t>apart</a:t>
            </a:r>
            <a:r>
              <a:rPr lang="en-US" sz="4000" dirty="0">
                <a:solidFill>
                  <a:srgbClr val="000000"/>
                </a:solidFill>
                <a:latin typeface="Arial"/>
              </a:rPr>
              <a:t> want work hard accomplish </a:t>
            </a:r>
            <a:r>
              <a:rPr lang="en-US" sz="4000" dirty="0">
                <a:solidFill>
                  <a:srgbClr val="0000FF"/>
                </a:solidFill>
                <a:latin typeface="Arial"/>
              </a:rPr>
              <a:t>thing everyon</a:t>
            </a:r>
            <a:r>
              <a:rPr lang="en-US" sz="4000" dirty="0">
                <a:solidFill>
                  <a:srgbClr val="000000"/>
                </a:solidFill>
                <a:latin typeface="Arial"/>
              </a:rPr>
              <a:t> should </a:t>
            </a:r>
            <a:r>
              <a:rPr lang="en-US" sz="4000" dirty="0">
                <a:solidFill>
                  <a:srgbClr val="0000FF"/>
                </a:solidFill>
                <a:latin typeface="Arial"/>
              </a:rPr>
              <a:t>tri</a:t>
            </a:r>
            <a:r>
              <a:rPr lang="en-US" sz="4000" dirty="0">
                <a:solidFill>
                  <a:srgbClr val="000000"/>
                </a:solidFill>
                <a:latin typeface="Arial"/>
              </a:rPr>
              <a:t> </a:t>
            </a:r>
            <a:r>
              <a:rPr lang="en-US" sz="4000" dirty="0">
                <a:solidFill>
                  <a:srgbClr val="0000FF"/>
                </a:solidFill>
                <a:latin typeface="Arial"/>
              </a:rPr>
              <a:t>realiz</a:t>
            </a:r>
            <a:r>
              <a:rPr lang="en-US" sz="4000" dirty="0">
                <a:solidFill>
                  <a:srgbClr val="000000"/>
                </a:solidFill>
                <a:latin typeface="Arial"/>
              </a:rPr>
              <a:t> full </a:t>
            </a:r>
            <a:r>
              <a:rPr lang="en-US" sz="4000" dirty="0">
                <a:solidFill>
                  <a:srgbClr val="0000FF"/>
                </a:solidFill>
                <a:latin typeface="Arial"/>
              </a:rPr>
              <a:t>potenti</a:t>
            </a:r>
            <a:endParaRPr dirty="0"/>
          </a:p>
        </p:txBody>
      </p:sp>
      <p:sp>
        <p:nvSpPr>
          <p:cNvPr id="108" name="CustomShape 9"/>
          <p:cNvSpPr/>
          <p:nvPr/>
        </p:nvSpPr>
        <p:spPr>
          <a:xfrm>
            <a:off x="2286000" y="4965120"/>
            <a:ext cx="5577840" cy="2377440"/>
          </a:xfrm>
          <a:prstGeom prst="rect">
            <a:avLst/>
          </a:prstGeom>
          <a:solidFill>
            <a:srgbClr val="92D050"/>
          </a:solidFill>
          <a:ln>
            <a:solidFill>
              <a:srgbClr val="3465A4"/>
            </a:solidFill>
          </a:ln>
        </p:spPr>
        <p:txBody>
          <a:bodyPr wrap="none" lIns="89991" tIns="44996" rIns="89991" bIns="44996" anchor="ctr"/>
          <a:lstStyle/>
          <a:p>
            <a:pPr algn="ctr"/>
            <a:r>
              <a:rPr lang="en-US" sz="2800" dirty="0">
                <a:latin typeface="Arial"/>
              </a:rPr>
              <a:t>potenti		 	apart </a:t>
            </a:r>
            <a:endParaRPr dirty="0"/>
          </a:p>
          <a:p>
            <a:pPr algn="ctr"/>
            <a:r>
              <a:rPr lang="en-US" sz="2800" dirty="0">
                <a:latin typeface="Arial"/>
              </a:rPr>
              <a:t>need 							steer </a:t>
            </a:r>
            <a:endParaRPr dirty="0"/>
          </a:p>
          <a:p>
            <a:pPr algn="ctr"/>
            <a:r>
              <a:rPr lang="en-US" sz="2800" dirty="0">
                <a:latin typeface="Arial"/>
              </a:rPr>
              <a:t>tri 				should </a:t>
            </a:r>
            <a:endParaRPr dirty="0"/>
          </a:p>
          <a:p>
            <a:pPr algn="ctr"/>
            <a:r>
              <a:rPr lang="en-US" sz="2800" dirty="0">
                <a:latin typeface="Arial"/>
              </a:rPr>
              <a:t>we	 		ambit </a:t>
            </a:r>
            <a:endParaRPr dirty="0"/>
          </a:p>
          <a:p>
            <a:pPr algn="ctr"/>
            <a:r>
              <a:rPr lang="en-US" sz="2800" dirty="0">
                <a:latin typeface="Arial"/>
              </a:rPr>
              <a:t>wear 						full</a:t>
            </a:r>
            <a:endParaRPr dirty="0"/>
          </a:p>
          <a:p>
            <a:pPr algn="ctr"/>
            <a:r>
              <a:rPr lang="en-US" sz="2800" dirty="0">
                <a:latin typeface="Arial"/>
              </a:rPr>
              <a:t> 						nice</a:t>
            </a:r>
            <a:endParaRPr dirty="0"/>
          </a:p>
        </p:txBody>
      </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Pre-Processing</a:t>
            </a:r>
            <a:endParaRPr lang="en-US" dirty="0"/>
          </a:p>
        </p:txBody>
      </p:sp>
      <p:sp>
        <p:nvSpPr>
          <p:cNvPr id="3" name="Content Placeholder 2"/>
          <p:cNvSpPr>
            <a:spLocks noGrp="1"/>
          </p:cNvSpPr>
          <p:nvPr>
            <p:ph idx="1"/>
          </p:nvPr>
        </p:nvSpPr>
        <p:spPr/>
        <p:txBody>
          <a:bodyPr/>
          <a:lstStyle/>
          <a:p>
            <a:r>
              <a:rPr lang="en-US" dirty="0" smtClean="0"/>
              <a:t>Removed </a:t>
            </a:r>
            <a:r>
              <a:rPr lang="en-US" dirty="0" smtClean="0">
                <a:solidFill>
                  <a:srgbClr val="FF0000"/>
                </a:solidFill>
              </a:rPr>
              <a:t>“stop words”</a:t>
            </a:r>
          </a:p>
          <a:p>
            <a:r>
              <a:rPr lang="en-US" dirty="0" smtClean="0">
                <a:solidFill>
                  <a:srgbClr val="FF0000"/>
                </a:solidFill>
              </a:rPr>
              <a:t>“Stemmed” </a:t>
            </a:r>
            <a:r>
              <a:rPr lang="en-US" dirty="0" smtClean="0"/>
              <a:t>words to their roots using a Porter stemmer (created by a dude named Porter)</a:t>
            </a:r>
          </a:p>
          <a:p>
            <a:r>
              <a:rPr lang="en-US" dirty="0" smtClean="0"/>
              <a:t>Removed punctuation</a:t>
            </a:r>
          </a:p>
          <a:p>
            <a:r>
              <a:rPr lang="en-US" dirty="0" smtClean="0"/>
              <a:t>Removed upper case</a:t>
            </a:r>
          </a:p>
          <a:p>
            <a:r>
              <a:rPr lang="en-US" dirty="0" smtClean="0"/>
              <a:t>Ready to count how many of each word remains in each document to produce…</a:t>
            </a:r>
            <a:endParaRPr lang="en-US" dirty="0"/>
          </a:p>
        </p:txBody>
      </p:sp>
    </p:spTree>
    <p:extLst>
      <p:ext uri="{BB962C8B-B14F-4D97-AF65-F5344CB8AC3E}">
        <p14:creationId xmlns:p14="http://schemas.microsoft.com/office/powerpoint/2010/main" val="296233257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6047" y="422324"/>
            <a:ext cx="8568531" cy="1045163"/>
          </a:xfrm>
        </p:spPr>
        <p:txBody>
          <a:bodyPr>
            <a:normAutofit/>
          </a:bodyPr>
          <a:lstStyle/>
          <a:p>
            <a:r>
              <a:rPr lang="en-US" dirty="0"/>
              <a:t>Goals</a:t>
            </a:r>
          </a:p>
        </p:txBody>
      </p:sp>
      <p:sp>
        <p:nvSpPr>
          <p:cNvPr id="3" name="Subtitle 2"/>
          <p:cNvSpPr>
            <a:spLocks noGrp="1"/>
          </p:cNvSpPr>
          <p:nvPr>
            <p:ph type="subTitle" idx="1"/>
          </p:nvPr>
        </p:nvSpPr>
        <p:spPr>
          <a:xfrm>
            <a:off x="1096599" y="1618439"/>
            <a:ext cx="8227979" cy="4477277"/>
          </a:xfrm>
        </p:spPr>
        <p:txBody>
          <a:bodyPr>
            <a:noAutofit/>
          </a:bodyPr>
          <a:lstStyle/>
          <a:p>
            <a:pPr marL="285721" indent="-285721" algn="l">
              <a:buFont typeface="Arial" panose="020B0604020202020204" pitchFamily="34" charset="0"/>
              <a:buChar char="•"/>
            </a:pPr>
            <a:r>
              <a:rPr lang="en-US" sz="3600" dirty="0">
                <a:solidFill>
                  <a:schemeClr val="tx1"/>
                </a:solidFill>
              </a:rPr>
              <a:t>Provide a general roadmap of CTA possibilities </a:t>
            </a:r>
          </a:p>
          <a:p>
            <a:pPr marL="789641" lvl="1" indent="-285721" algn="l">
              <a:buFont typeface="Arial" panose="020B0604020202020204" pitchFamily="34" charset="0"/>
              <a:buChar char="•"/>
            </a:pPr>
            <a:r>
              <a:rPr lang="en-US" sz="2800" dirty="0">
                <a:solidFill>
                  <a:schemeClr val="tx1"/>
                </a:solidFill>
              </a:rPr>
              <a:t>Help you understand where to invest your time</a:t>
            </a:r>
          </a:p>
          <a:p>
            <a:pPr marL="285721" indent="-285721" algn="l">
              <a:buFont typeface="Arial" panose="020B0604020202020204" pitchFamily="34" charset="0"/>
              <a:buChar char="•"/>
            </a:pPr>
            <a:r>
              <a:rPr lang="en-US" sz="3600" dirty="0">
                <a:solidFill>
                  <a:schemeClr val="tx1"/>
                </a:solidFill>
              </a:rPr>
              <a:t>To build intuition about various text analysis approaches</a:t>
            </a:r>
          </a:p>
          <a:p>
            <a:pPr marL="789641" lvl="1" indent="-285721" algn="l">
              <a:buFont typeface="Arial" panose="020B0604020202020204" pitchFamily="34" charset="0"/>
              <a:buChar char="•"/>
            </a:pPr>
            <a:r>
              <a:rPr lang="en-US" sz="2800" dirty="0">
                <a:solidFill>
                  <a:schemeClr val="tx1"/>
                </a:solidFill>
              </a:rPr>
              <a:t>Their strengths and limitations</a:t>
            </a:r>
          </a:p>
          <a:p>
            <a:pPr marL="789641" lvl="1" indent="-285721" algn="l">
              <a:buFont typeface="Arial" panose="020B0604020202020204" pitchFamily="34" charset="0"/>
              <a:buChar char="•"/>
            </a:pPr>
            <a:r>
              <a:rPr lang="en-US" sz="2800" dirty="0">
                <a:solidFill>
                  <a:schemeClr val="tx1"/>
                </a:solidFill>
              </a:rPr>
              <a:t>How each works</a:t>
            </a:r>
          </a:p>
          <a:p>
            <a:pPr marL="789641" lvl="1" indent="-285721" algn="l">
              <a:buFont typeface="Arial" panose="020B0604020202020204" pitchFamily="34" charset="0"/>
              <a:buChar char="•"/>
            </a:pPr>
            <a:r>
              <a:rPr lang="en-US" sz="2800" dirty="0">
                <a:solidFill>
                  <a:schemeClr val="tx1"/>
                </a:solidFill>
              </a:rPr>
              <a:t>What kinds of questions they can answer</a:t>
            </a:r>
          </a:p>
          <a:p>
            <a:pPr marL="285721" indent="-285721" algn="l">
              <a:buFont typeface="Arial" panose="020B0604020202020204" pitchFamily="34" charset="0"/>
              <a:buChar char="•"/>
            </a:pPr>
            <a:r>
              <a:rPr lang="en-US" sz="3600" dirty="0">
                <a:solidFill>
                  <a:schemeClr val="tx1"/>
                </a:solidFill>
              </a:rPr>
              <a:t>Provide resources for further </a:t>
            </a:r>
            <a:r>
              <a:rPr lang="en-US" sz="3600" dirty="0" smtClean="0">
                <a:solidFill>
                  <a:schemeClr val="tx1"/>
                </a:solidFill>
              </a:rPr>
              <a:t>exploration</a:t>
            </a:r>
            <a:endParaRPr lang="en-US" sz="3600" dirty="0">
              <a:solidFill>
                <a:schemeClr val="tx1"/>
              </a:solidFill>
            </a:endParaRPr>
          </a:p>
        </p:txBody>
      </p:sp>
    </p:spTree>
    <p:extLst>
      <p:ext uri="{BB962C8B-B14F-4D97-AF65-F5344CB8AC3E}">
        <p14:creationId xmlns:p14="http://schemas.microsoft.com/office/powerpoint/2010/main" val="385946469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TextShape 1"/>
          <p:cNvSpPr txBox="1"/>
          <p:nvPr/>
        </p:nvSpPr>
        <p:spPr>
          <a:xfrm>
            <a:off x="504001" y="301321"/>
            <a:ext cx="9071640" cy="1262160"/>
          </a:xfrm>
          <a:prstGeom prst="rect">
            <a:avLst/>
          </a:prstGeom>
        </p:spPr>
        <p:txBody>
          <a:bodyPr lIns="0" tIns="0" rIns="0" bIns="0" anchor="ctr"/>
          <a:lstStyle/>
          <a:p>
            <a:pPr algn="ctr"/>
            <a:r>
              <a:rPr lang="en-US" sz="4400" dirty="0">
                <a:latin typeface="Arial"/>
              </a:rPr>
              <a:t>Document-Term Matrix</a:t>
            </a:r>
            <a:endParaRPr dirty="0"/>
          </a:p>
        </p:txBody>
      </p:sp>
      <p:graphicFrame>
        <p:nvGraphicFramePr>
          <p:cNvPr id="110" name="Table 2"/>
          <p:cNvGraphicFramePr/>
          <p:nvPr>
            <p:extLst>
              <p:ext uri="{D42A27DB-BD31-4B8C-83A1-F6EECF244321}">
                <p14:modId xmlns:p14="http://schemas.microsoft.com/office/powerpoint/2010/main" val="2801696516"/>
              </p:ext>
            </p:extLst>
          </p:nvPr>
        </p:nvGraphicFramePr>
        <p:xfrm>
          <a:off x="504001" y="1769041"/>
          <a:ext cx="9071640" cy="5587679"/>
        </p:xfrm>
        <a:graphic>
          <a:graphicData uri="http://schemas.openxmlformats.org/drawingml/2006/table">
            <a:tbl>
              <a:tblPr/>
              <a:tblGrid>
                <a:gridCol w="2409480"/>
                <a:gridCol w="1568880"/>
                <a:gridCol w="1484640"/>
                <a:gridCol w="1793160"/>
                <a:gridCol w="1815480"/>
              </a:tblGrid>
              <a:tr h="863280">
                <a:tc>
                  <a:txBody>
                    <a:bodyPr/>
                    <a:lstStyle/>
                    <a:p>
                      <a:endParaRPr lang="en-US" sz="1800" dirty="0"/>
                    </a:p>
                  </a:txBody>
                  <a:tcPr/>
                </a:tc>
                <a:tc>
                  <a:txBody>
                    <a:bodyPr/>
                    <a:lstStyle/>
                    <a:p>
                      <a:r>
                        <a:rPr lang="en-US" sz="2800" dirty="0">
                          <a:latin typeface="Arial"/>
                        </a:rPr>
                        <a:t>ambit</a:t>
                      </a:r>
                      <a:endParaRPr sz="1800" dirty="0"/>
                    </a:p>
                  </a:txBody>
                  <a:tcPr/>
                </a:tc>
                <a:tc>
                  <a:txBody>
                    <a:bodyPr/>
                    <a:lstStyle/>
                    <a:p>
                      <a:r>
                        <a:rPr lang="en-US" sz="2800" dirty="0">
                          <a:latin typeface="Arial"/>
                        </a:rPr>
                        <a:t>poverti</a:t>
                      </a:r>
                      <a:endParaRPr sz="1800" dirty="0"/>
                    </a:p>
                  </a:txBody>
                  <a:tcPr/>
                </a:tc>
                <a:tc>
                  <a:txBody>
                    <a:bodyPr/>
                    <a:lstStyle/>
                    <a:p>
                      <a:r>
                        <a:rPr lang="en-US" sz="2800" dirty="0">
                          <a:latin typeface="Arial"/>
                        </a:rPr>
                        <a:t>peopl</a:t>
                      </a:r>
                      <a:endParaRPr sz="1800" dirty="0"/>
                    </a:p>
                  </a:txBody>
                  <a:tcPr/>
                </a:tc>
                <a:tc>
                  <a:txBody>
                    <a:bodyPr/>
                    <a:lstStyle/>
                    <a:p>
                      <a:r>
                        <a:rPr lang="en-US" sz="2800" dirty="0">
                          <a:latin typeface="Arial"/>
                        </a:rPr>
                        <a:t>full</a:t>
                      </a:r>
                      <a:endParaRPr sz="1800" dirty="0"/>
                    </a:p>
                  </a:txBody>
                  <a:tcPr/>
                </a:tc>
              </a:tr>
              <a:tr h="863280">
                <a:tc>
                  <a:txBody>
                    <a:bodyPr/>
                    <a:lstStyle/>
                    <a:p>
                      <a:r>
                        <a:rPr lang="en-US" sz="2800" dirty="0" smtClean="0">
                          <a:latin typeface="Arial"/>
                        </a:rPr>
                        <a:t>Document1</a:t>
                      </a:r>
                    </a:p>
                    <a:p>
                      <a:r>
                        <a:rPr lang="en-US" sz="2800" dirty="0" smtClean="0">
                          <a:latin typeface="Arial"/>
                        </a:rPr>
                        <a:t>Clinton</a:t>
                      </a:r>
                      <a:endParaRPr sz="1800" dirty="0"/>
                    </a:p>
                  </a:txBody>
                  <a:tcPr/>
                </a:tc>
                <a:tc>
                  <a:txBody>
                    <a:bodyPr/>
                    <a:lstStyle/>
                    <a:p>
                      <a:r>
                        <a:rPr lang="en-US" sz="2800" dirty="0" smtClean="0">
                          <a:latin typeface="Arial"/>
                        </a:rPr>
                        <a:t>40</a:t>
                      </a:r>
                      <a:endParaRPr sz="1800" dirty="0"/>
                    </a:p>
                  </a:txBody>
                  <a:tcPr/>
                </a:tc>
                <a:tc>
                  <a:txBody>
                    <a:bodyPr/>
                    <a:lstStyle/>
                    <a:p>
                      <a:r>
                        <a:rPr lang="en-US" sz="2800" dirty="0" smtClean="0">
                          <a:latin typeface="Arial"/>
                        </a:rPr>
                        <a:t>20</a:t>
                      </a:r>
                      <a:endParaRPr sz="1800" dirty="0"/>
                    </a:p>
                  </a:txBody>
                  <a:tcPr/>
                </a:tc>
                <a:tc>
                  <a:txBody>
                    <a:bodyPr/>
                    <a:lstStyle/>
                    <a:p>
                      <a:r>
                        <a:rPr lang="en-US" sz="2800" dirty="0" smtClean="0">
                          <a:latin typeface="Arial"/>
                        </a:rPr>
                        <a:t>0</a:t>
                      </a:r>
                      <a:endParaRPr sz="1800" dirty="0"/>
                    </a:p>
                  </a:txBody>
                  <a:tcPr/>
                </a:tc>
                <a:tc>
                  <a:txBody>
                    <a:bodyPr/>
                    <a:lstStyle/>
                    <a:p>
                      <a:r>
                        <a:rPr lang="en-US" sz="2800" dirty="0" smtClean="0">
                          <a:latin typeface="Arial"/>
                        </a:rPr>
                        <a:t>10</a:t>
                      </a:r>
                      <a:endParaRPr sz="1800" dirty="0"/>
                    </a:p>
                  </a:txBody>
                  <a:tcPr/>
                </a:tc>
              </a:tr>
              <a:tr h="863280">
                <a:tc>
                  <a:txBody>
                    <a:bodyPr/>
                    <a:lstStyle/>
                    <a:p>
                      <a:r>
                        <a:rPr lang="en-US" sz="2800" dirty="0" smtClean="0">
                          <a:latin typeface="Arial"/>
                        </a:rPr>
                        <a:t>Document2</a:t>
                      </a:r>
                    </a:p>
                    <a:p>
                      <a:r>
                        <a:rPr lang="en-US" sz="2800" dirty="0" smtClean="0">
                          <a:latin typeface="Arial"/>
                        </a:rPr>
                        <a:t>Biden</a:t>
                      </a:r>
                      <a:endParaRPr sz="1800" dirty="0"/>
                    </a:p>
                  </a:txBody>
                  <a:tcPr/>
                </a:tc>
                <a:tc>
                  <a:txBody>
                    <a:bodyPr/>
                    <a:lstStyle/>
                    <a:p>
                      <a:r>
                        <a:rPr lang="en-US" sz="2800" dirty="0" smtClean="0">
                          <a:latin typeface="Arial"/>
                        </a:rPr>
                        <a:t>10</a:t>
                      </a:r>
                      <a:endParaRPr sz="1800" dirty="0"/>
                    </a:p>
                  </a:txBody>
                  <a:tcPr/>
                </a:tc>
                <a:tc>
                  <a:txBody>
                    <a:bodyPr/>
                    <a:lstStyle/>
                    <a:p>
                      <a:r>
                        <a:rPr lang="en-US" sz="2800" dirty="0" smtClean="0">
                          <a:latin typeface="Arial"/>
                        </a:rPr>
                        <a:t>30</a:t>
                      </a:r>
                      <a:endParaRPr sz="1800" dirty="0"/>
                    </a:p>
                  </a:txBody>
                  <a:tcPr/>
                </a:tc>
                <a:tc>
                  <a:txBody>
                    <a:bodyPr/>
                    <a:lstStyle/>
                    <a:p>
                      <a:r>
                        <a:rPr lang="en-US" sz="2800" dirty="0" smtClean="0">
                          <a:latin typeface="Arial"/>
                        </a:rPr>
                        <a:t>70</a:t>
                      </a:r>
                      <a:endParaRPr sz="1800" dirty="0"/>
                    </a:p>
                  </a:txBody>
                  <a:tcPr/>
                </a:tc>
                <a:tc>
                  <a:txBody>
                    <a:bodyPr/>
                    <a:lstStyle/>
                    <a:p>
                      <a:r>
                        <a:rPr lang="en-US" sz="2800" dirty="0">
                          <a:latin typeface="Arial"/>
                        </a:rPr>
                        <a:t>0</a:t>
                      </a:r>
                      <a:endParaRPr sz="1800" dirty="0"/>
                    </a:p>
                  </a:txBody>
                  <a:tcPr/>
                </a:tc>
              </a:tr>
              <a:tr h="863280">
                <a:tc>
                  <a:txBody>
                    <a:bodyPr/>
                    <a:lstStyle/>
                    <a:p>
                      <a:r>
                        <a:rPr lang="en-US" sz="2800" dirty="0" smtClean="0">
                          <a:latin typeface="Arial"/>
                        </a:rPr>
                        <a:t>Document3</a:t>
                      </a:r>
                    </a:p>
                    <a:p>
                      <a:r>
                        <a:rPr lang="en-US" sz="2800" dirty="0" smtClean="0">
                          <a:latin typeface="Arial"/>
                        </a:rPr>
                        <a:t>Warren</a:t>
                      </a:r>
                      <a:endParaRPr sz="1800" dirty="0"/>
                    </a:p>
                  </a:txBody>
                  <a:tcPr/>
                </a:tc>
                <a:tc>
                  <a:txBody>
                    <a:bodyPr/>
                    <a:lstStyle/>
                    <a:p>
                      <a:r>
                        <a:rPr lang="en-US" sz="2800" dirty="0" smtClean="0">
                          <a:latin typeface="Arial"/>
                        </a:rPr>
                        <a:t>50</a:t>
                      </a:r>
                      <a:endParaRPr sz="1800" dirty="0"/>
                    </a:p>
                  </a:txBody>
                  <a:tcPr/>
                </a:tc>
                <a:tc>
                  <a:txBody>
                    <a:bodyPr/>
                    <a:lstStyle/>
                    <a:p>
                      <a:r>
                        <a:rPr lang="en-US" sz="2800" dirty="0" smtClean="0">
                          <a:latin typeface="Arial"/>
                        </a:rPr>
                        <a:t>80</a:t>
                      </a:r>
                      <a:endParaRPr sz="1800" dirty="0"/>
                    </a:p>
                  </a:txBody>
                  <a:tcPr/>
                </a:tc>
                <a:tc>
                  <a:txBody>
                    <a:bodyPr/>
                    <a:lstStyle/>
                    <a:p>
                      <a:r>
                        <a:rPr lang="en-US" sz="2800" dirty="0" smtClean="0">
                          <a:latin typeface="Arial"/>
                        </a:rPr>
                        <a:t>90</a:t>
                      </a:r>
                      <a:endParaRPr sz="1800" dirty="0"/>
                    </a:p>
                  </a:txBody>
                  <a:tcPr/>
                </a:tc>
                <a:tc>
                  <a:txBody>
                    <a:bodyPr/>
                    <a:lstStyle/>
                    <a:p>
                      <a:r>
                        <a:rPr lang="en-US" sz="2800" dirty="0" smtClean="0">
                          <a:latin typeface="Arial"/>
                        </a:rPr>
                        <a:t>20</a:t>
                      </a:r>
                      <a:endParaRPr sz="1800" dirty="0"/>
                    </a:p>
                  </a:txBody>
                  <a:tcPr/>
                </a:tc>
              </a:tr>
              <a:tr h="863280">
                <a:tc>
                  <a:txBody>
                    <a:bodyPr/>
                    <a:lstStyle/>
                    <a:p>
                      <a:r>
                        <a:rPr lang="en-US" sz="2800" dirty="0" smtClean="0">
                          <a:latin typeface="Arial"/>
                        </a:rPr>
                        <a:t>Document4</a:t>
                      </a:r>
                    </a:p>
                    <a:p>
                      <a:r>
                        <a:rPr lang="en-US" sz="2800" dirty="0" smtClean="0">
                          <a:latin typeface="Arial"/>
                        </a:rPr>
                        <a:t>Rand Paul</a:t>
                      </a:r>
                      <a:endParaRPr sz="1800" dirty="0"/>
                    </a:p>
                  </a:txBody>
                  <a:tcPr/>
                </a:tc>
                <a:tc>
                  <a:txBody>
                    <a:bodyPr/>
                    <a:lstStyle/>
                    <a:p>
                      <a:r>
                        <a:rPr lang="en-US" sz="2800" dirty="0" smtClean="0">
                          <a:latin typeface="Arial"/>
                        </a:rPr>
                        <a:t>90</a:t>
                      </a:r>
                      <a:endParaRPr sz="1800" dirty="0"/>
                    </a:p>
                  </a:txBody>
                  <a:tcPr/>
                </a:tc>
                <a:tc>
                  <a:txBody>
                    <a:bodyPr/>
                    <a:lstStyle/>
                    <a:p>
                      <a:r>
                        <a:rPr lang="en-US" sz="2800" dirty="0" smtClean="0">
                          <a:latin typeface="Arial"/>
                        </a:rPr>
                        <a:t>20</a:t>
                      </a:r>
                      <a:endParaRPr sz="1800" dirty="0"/>
                    </a:p>
                  </a:txBody>
                  <a:tcPr/>
                </a:tc>
                <a:tc>
                  <a:txBody>
                    <a:bodyPr/>
                    <a:lstStyle/>
                    <a:p>
                      <a:r>
                        <a:rPr lang="en-US" sz="2800" dirty="0" smtClean="0">
                          <a:latin typeface="Arial"/>
                        </a:rPr>
                        <a:t>40</a:t>
                      </a:r>
                      <a:endParaRPr sz="1800" dirty="0"/>
                    </a:p>
                  </a:txBody>
                  <a:tcPr/>
                </a:tc>
                <a:tc>
                  <a:txBody>
                    <a:bodyPr/>
                    <a:lstStyle/>
                    <a:p>
                      <a:r>
                        <a:rPr lang="en-US" sz="2800" dirty="0" smtClean="0">
                          <a:latin typeface="Arial"/>
                        </a:rPr>
                        <a:t>10</a:t>
                      </a:r>
                      <a:endParaRPr sz="1800" dirty="0"/>
                    </a:p>
                  </a:txBody>
                  <a:tcPr/>
                </a:tc>
              </a:tr>
              <a:tr h="864000">
                <a:tc>
                  <a:txBody>
                    <a:bodyPr/>
                    <a:lstStyle/>
                    <a:p>
                      <a:r>
                        <a:rPr lang="en-US" sz="2800" dirty="0" smtClean="0">
                          <a:latin typeface="Arial"/>
                        </a:rPr>
                        <a:t>Document5</a:t>
                      </a:r>
                    </a:p>
                    <a:p>
                      <a:r>
                        <a:rPr lang="en-US" sz="2800" dirty="0" smtClean="0">
                          <a:latin typeface="Arial"/>
                        </a:rPr>
                        <a:t>Christie</a:t>
                      </a:r>
                      <a:endParaRPr sz="1800" dirty="0"/>
                    </a:p>
                  </a:txBody>
                  <a:tcPr/>
                </a:tc>
                <a:tc>
                  <a:txBody>
                    <a:bodyPr/>
                    <a:lstStyle/>
                    <a:p>
                      <a:r>
                        <a:rPr lang="en-US" sz="2800" dirty="0" smtClean="0">
                          <a:latin typeface="Arial"/>
                        </a:rPr>
                        <a:t>50</a:t>
                      </a:r>
                      <a:endParaRPr sz="1800" dirty="0"/>
                    </a:p>
                  </a:txBody>
                  <a:tcPr/>
                </a:tc>
                <a:tc>
                  <a:txBody>
                    <a:bodyPr/>
                    <a:lstStyle/>
                    <a:p>
                      <a:r>
                        <a:rPr lang="en-US" sz="2800" dirty="0" smtClean="0">
                          <a:latin typeface="Arial"/>
                        </a:rPr>
                        <a:t>20</a:t>
                      </a:r>
                      <a:endParaRPr sz="1800" dirty="0"/>
                    </a:p>
                  </a:txBody>
                  <a:tcPr/>
                </a:tc>
                <a:tc>
                  <a:txBody>
                    <a:bodyPr/>
                    <a:lstStyle/>
                    <a:p>
                      <a:r>
                        <a:rPr lang="en-US" sz="2800" dirty="0" smtClean="0">
                          <a:latin typeface="Arial"/>
                        </a:rPr>
                        <a:t>10</a:t>
                      </a:r>
                      <a:endParaRPr sz="1800" dirty="0"/>
                    </a:p>
                  </a:txBody>
                  <a:tcPr/>
                </a:tc>
                <a:tc>
                  <a:txBody>
                    <a:bodyPr/>
                    <a:lstStyle/>
                    <a:p>
                      <a:r>
                        <a:rPr lang="en-US" sz="2800" dirty="0" smtClean="0">
                          <a:latin typeface="Arial"/>
                        </a:rPr>
                        <a:t>20</a:t>
                      </a:r>
                      <a:endParaRPr sz="1800" dirty="0"/>
                    </a:p>
                  </a:txBody>
                  <a:tcPr/>
                </a:tc>
              </a:tr>
            </a:tbl>
          </a:graphicData>
        </a:graphic>
      </p:graphicFrame>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Questions?</a:t>
            </a:r>
            <a:endParaRPr lang="en-US" dirty="0"/>
          </a:p>
        </p:txBody>
      </p:sp>
      <p:pic>
        <p:nvPicPr>
          <p:cNvPr id="4" name="Picture 3"/>
          <p:cNvPicPr>
            <a:picLocks noChangeAspect="1"/>
          </p:cNvPicPr>
          <p:nvPr/>
        </p:nvPicPr>
        <p:blipFill>
          <a:blip r:embed="rId2"/>
          <a:stretch>
            <a:fillRect/>
          </a:stretch>
        </p:blipFill>
        <p:spPr>
          <a:xfrm>
            <a:off x="623059" y="2305480"/>
            <a:ext cx="3196262" cy="2559556"/>
          </a:xfrm>
          <a:prstGeom prst="rect">
            <a:avLst/>
          </a:prstGeom>
        </p:spPr>
      </p:pic>
      <p:pic>
        <p:nvPicPr>
          <p:cNvPr id="5" name="Picture 4"/>
          <p:cNvPicPr>
            <a:picLocks noChangeAspect="1"/>
          </p:cNvPicPr>
          <p:nvPr/>
        </p:nvPicPr>
        <p:blipFill>
          <a:blip r:embed="rId2"/>
          <a:stretch>
            <a:fillRect/>
          </a:stretch>
        </p:blipFill>
        <p:spPr>
          <a:xfrm>
            <a:off x="5947738" y="1608143"/>
            <a:ext cx="3196262" cy="2559556"/>
          </a:xfrm>
          <a:prstGeom prst="rect">
            <a:avLst/>
          </a:prstGeom>
        </p:spPr>
      </p:pic>
      <p:pic>
        <p:nvPicPr>
          <p:cNvPr id="6" name="Picture 5"/>
          <p:cNvPicPr>
            <a:picLocks noChangeAspect="1"/>
          </p:cNvPicPr>
          <p:nvPr/>
        </p:nvPicPr>
        <p:blipFill>
          <a:blip r:embed="rId2"/>
          <a:stretch>
            <a:fillRect/>
          </a:stretch>
        </p:blipFill>
        <p:spPr>
          <a:xfrm>
            <a:off x="3139620" y="2644727"/>
            <a:ext cx="4009207" cy="3210560"/>
          </a:xfrm>
          <a:prstGeom prst="rect">
            <a:avLst/>
          </a:prstGeom>
        </p:spPr>
      </p:pic>
    </p:spTree>
    <p:extLst>
      <p:ext uri="{BB962C8B-B14F-4D97-AF65-F5344CB8AC3E}">
        <p14:creationId xmlns:p14="http://schemas.microsoft.com/office/powerpoint/2010/main" val="3353125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extShape 1"/>
          <p:cNvSpPr txBox="1"/>
          <p:nvPr/>
        </p:nvSpPr>
        <p:spPr>
          <a:xfrm>
            <a:off x="504001" y="301321"/>
            <a:ext cx="9071640" cy="1262160"/>
          </a:xfrm>
          <a:prstGeom prst="rect">
            <a:avLst/>
          </a:prstGeom>
        </p:spPr>
        <p:txBody>
          <a:bodyPr lIns="0" tIns="0" rIns="0" bIns="0" anchor="ctr"/>
          <a:lstStyle/>
          <a:p>
            <a:pPr algn="ctr"/>
            <a:r>
              <a:rPr lang="en-US" sz="4400" dirty="0" smtClean="0">
                <a:latin typeface="Arial"/>
              </a:rPr>
              <a:t>Difference </a:t>
            </a:r>
            <a:r>
              <a:rPr lang="en-US" sz="4400" dirty="0">
                <a:latin typeface="Arial"/>
              </a:rPr>
              <a:t>of Proportions</a:t>
            </a:r>
            <a:endParaRPr dirty="0"/>
          </a:p>
        </p:txBody>
      </p:sp>
      <p:graphicFrame>
        <p:nvGraphicFramePr>
          <p:cNvPr id="113" name="Table 3"/>
          <p:cNvGraphicFramePr/>
          <p:nvPr>
            <p:extLst>
              <p:ext uri="{D42A27DB-BD31-4B8C-83A1-F6EECF244321}">
                <p14:modId xmlns:p14="http://schemas.microsoft.com/office/powerpoint/2010/main" val="2489628522"/>
              </p:ext>
            </p:extLst>
          </p:nvPr>
        </p:nvGraphicFramePr>
        <p:xfrm>
          <a:off x="200520" y="1962361"/>
          <a:ext cx="8371440" cy="1639320"/>
        </p:xfrm>
        <a:graphic>
          <a:graphicData uri="http://schemas.openxmlformats.org/drawingml/2006/table">
            <a:tbl>
              <a:tblPr/>
              <a:tblGrid>
                <a:gridCol w="2409480"/>
                <a:gridCol w="1568880"/>
                <a:gridCol w="1484640"/>
                <a:gridCol w="1793160"/>
                <a:gridCol w="1115280"/>
              </a:tblGrid>
              <a:tr h="603000">
                <a:tc>
                  <a:txBody>
                    <a:bodyPr/>
                    <a:lstStyle/>
                    <a:p>
                      <a:endParaRPr lang="en-US" sz="1800" dirty="0"/>
                    </a:p>
                  </a:txBody>
                  <a:tcPr/>
                </a:tc>
                <a:tc>
                  <a:txBody>
                    <a:bodyPr/>
                    <a:lstStyle/>
                    <a:p>
                      <a:r>
                        <a:rPr lang="en-US" sz="2800" dirty="0">
                          <a:latin typeface="Arial"/>
                        </a:rPr>
                        <a:t>ambit</a:t>
                      </a:r>
                      <a:endParaRPr sz="1800" dirty="0"/>
                    </a:p>
                  </a:txBody>
                  <a:tcPr/>
                </a:tc>
                <a:tc>
                  <a:txBody>
                    <a:bodyPr/>
                    <a:lstStyle/>
                    <a:p>
                      <a:r>
                        <a:rPr lang="en-US" sz="2800" dirty="0">
                          <a:latin typeface="Arial"/>
                        </a:rPr>
                        <a:t>poverti</a:t>
                      </a:r>
                      <a:endParaRPr sz="1800" dirty="0"/>
                    </a:p>
                  </a:txBody>
                  <a:tcPr/>
                </a:tc>
                <a:tc>
                  <a:txBody>
                    <a:bodyPr/>
                    <a:lstStyle/>
                    <a:p>
                      <a:r>
                        <a:rPr lang="en-US" sz="2800" dirty="0">
                          <a:latin typeface="Arial"/>
                        </a:rPr>
                        <a:t>peopl</a:t>
                      </a:r>
                      <a:endParaRPr sz="1800" dirty="0"/>
                    </a:p>
                  </a:txBody>
                  <a:tcPr/>
                </a:tc>
                <a:tc>
                  <a:txBody>
                    <a:bodyPr/>
                    <a:lstStyle/>
                    <a:p>
                      <a:r>
                        <a:rPr lang="en-US" sz="2800" dirty="0">
                          <a:latin typeface="Arial"/>
                        </a:rPr>
                        <a:t>full</a:t>
                      </a:r>
                      <a:endParaRPr sz="1800" dirty="0"/>
                    </a:p>
                  </a:txBody>
                  <a:tcPr/>
                </a:tc>
              </a:tr>
              <a:tr h="518160">
                <a:tc>
                  <a:txBody>
                    <a:bodyPr/>
                    <a:lstStyle/>
                    <a:p>
                      <a:r>
                        <a:rPr lang="en-US" sz="2800" dirty="0" smtClean="0">
                          <a:latin typeface="Arial"/>
                        </a:rPr>
                        <a:t>Clinton</a:t>
                      </a:r>
                      <a:endParaRPr sz="1800" dirty="0"/>
                    </a:p>
                  </a:txBody>
                  <a:tcPr/>
                </a:tc>
                <a:tc>
                  <a:txBody>
                    <a:bodyPr/>
                    <a:lstStyle/>
                    <a:p>
                      <a:r>
                        <a:rPr lang="en-US" sz="2800" dirty="0" smtClean="0">
                          <a:latin typeface="Arial"/>
                        </a:rPr>
                        <a:t>40</a:t>
                      </a:r>
                      <a:endParaRPr sz="1800" dirty="0"/>
                    </a:p>
                  </a:txBody>
                  <a:tcPr/>
                </a:tc>
                <a:tc>
                  <a:txBody>
                    <a:bodyPr/>
                    <a:lstStyle/>
                    <a:p>
                      <a:r>
                        <a:rPr lang="en-US" sz="2800" dirty="0" smtClean="0">
                          <a:latin typeface="Arial"/>
                        </a:rPr>
                        <a:t>20</a:t>
                      </a:r>
                      <a:endParaRPr sz="1800" dirty="0"/>
                    </a:p>
                  </a:txBody>
                  <a:tcPr/>
                </a:tc>
                <a:tc>
                  <a:txBody>
                    <a:bodyPr/>
                    <a:lstStyle/>
                    <a:p>
                      <a:r>
                        <a:rPr lang="en-US" sz="2800" dirty="0">
                          <a:latin typeface="Arial"/>
                        </a:rPr>
                        <a:t>0</a:t>
                      </a:r>
                      <a:endParaRPr sz="1800" dirty="0"/>
                    </a:p>
                  </a:txBody>
                  <a:tcPr/>
                </a:tc>
                <a:tc>
                  <a:txBody>
                    <a:bodyPr/>
                    <a:lstStyle/>
                    <a:p>
                      <a:r>
                        <a:rPr lang="en-US" sz="2800" dirty="0" smtClean="0">
                          <a:latin typeface="Arial"/>
                        </a:rPr>
                        <a:t>10</a:t>
                      </a:r>
                      <a:endParaRPr sz="1800" dirty="0"/>
                    </a:p>
                  </a:txBody>
                  <a:tcPr/>
                </a:tc>
              </a:tr>
              <a:tr h="518160">
                <a:tc>
                  <a:txBody>
                    <a:bodyPr/>
                    <a:lstStyle/>
                    <a:p>
                      <a:r>
                        <a:rPr lang="en-US" sz="2800" dirty="0" smtClean="0">
                          <a:latin typeface="Arial"/>
                        </a:rPr>
                        <a:t>Biden</a:t>
                      </a:r>
                      <a:endParaRPr sz="1800" dirty="0"/>
                    </a:p>
                  </a:txBody>
                  <a:tcPr/>
                </a:tc>
                <a:tc>
                  <a:txBody>
                    <a:bodyPr/>
                    <a:lstStyle/>
                    <a:p>
                      <a:r>
                        <a:rPr lang="en-US" sz="2800" dirty="0" smtClean="0">
                          <a:latin typeface="Arial"/>
                        </a:rPr>
                        <a:t>10</a:t>
                      </a:r>
                      <a:endParaRPr sz="1800" dirty="0"/>
                    </a:p>
                  </a:txBody>
                  <a:tcPr/>
                </a:tc>
                <a:tc>
                  <a:txBody>
                    <a:bodyPr/>
                    <a:lstStyle/>
                    <a:p>
                      <a:r>
                        <a:rPr lang="en-US" sz="2800" dirty="0" smtClean="0">
                          <a:latin typeface="Arial"/>
                        </a:rPr>
                        <a:t>30</a:t>
                      </a:r>
                      <a:endParaRPr sz="1800" dirty="0"/>
                    </a:p>
                  </a:txBody>
                  <a:tcPr/>
                </a:tc>
                <a:tc>
                  <a:txBody>
                    <a:bodyPr/>
                    <a:lstStyle/>
                    <a:p>
                      <a:r>
                        <a:rPr lang="en-US" sz="2800" dirty="0" smtClean="0">
                          <a:latin typeface="Arial"/>
                        </a:rPr>
                        <a:t>70</a:t>
                      </a:r>
                      <a:endParaRPr sz="1800" dirty="0"/>
                    </a:p>
                  </a:txBody>
                  <a:tcPr/>
                </a:tc>
                <a:tc>
                  <a:txBody>
                    <a:bodyPr/>
                    <a:lstStyle/>
                    <a:p>
                      <a:r>
                        <a:rPr lang="en-US" sz="2800" dirty="0">
                          <a:latin typeface="Arial"/>
                        </a:rPr>
                        <a:t>0</a:t>
                      </a:r>
                      <a:endParaRPr sz="1800" dirty="0"/>
                    </a:p>
                  </a:txBody>
                  <a:tcPr/>
                </a:tc>
              </a:tr>
            </a:tbl>
          </a:graphicData>
        </a:graphic>
      </p:graphicFrame>
      <p:graphicFrame>
        <p:nvGraphicFramePr>
          <p:cNvPr id="116" name="Table 6"/>
          <p:cNvGraphicFramePr/>
          <p:nvPr>
            <p:extLst>
              <p:ext uri="{D42A27DB-BD31-4B8C-83A1-F6EECF244321}">
                <p14:modId xmlns:p14="http://schemas.microsoft.com/office/powerpoint/2010/main" val="4065190884"/>
              </p:ext>
            </p:extLst>
          </p:nvPr>
        </p:nvGraphicFramePr>
        <p:xfrm>
          <a:off x="226289" y="4752134"/>
          <a:ext cx="9487440" cy="2157480"/>
        </p:xfrm>
        <a:graphic>
          <a:graphicData uri="http://schemas.openxmlformats.org/drawingml/2006/table">
            <a:tbl>
              <a:tblPr/>
              <a:tblGrid>
                <a:gridCol w="2409480"/>
                <a:gridCol w="1568880"/>
                <a:gridCol w="1484640"/>
                <a:gridCol w="1793160"/>
                <a:gridCol w="1115280"/>
                <a:gridCol w="1116000"/>
              </a:tblGrid>
              <a:tr h="603000">
                <a:tc>
                  <a:txBody>
                    <a:bodyPr/>
                    <a:lstStyle/>
                    <a:p>
                      <a:endParaRPr lang="en-US" sz="1800" dirty="0"/>
                    </a:p>
                  </a:txBody>
                  <a:tcPr/>
                </a:tc>
                <a:tc>
                  <a:txBody>
                    <a:bodyPr/>
                    <a:lstStyle/>
                    <a:p>
                      <a:r>
                        <a:rPr lang="en-US" sz="2800" dirty="0">
                          <a:latin typeface="Arial"/>
                        </a:rPr>
                        <a:t>ambit</a:t>
                      </a:r>
                      <a:endParaRPr sz="1800" dirty="0"/>
                    </a:p>
                  </a:txBody>
                  <a:tcPr/>
                </a:tc>
                <a:tc>
                  <a:txBody>
                    <a:bodyPr/>
                    <a:lstStyle/>
                    <a:p>
                      <a:r>
                        <a:rPr lang="en-US" sz="2800" dirty="0">
                          <a:latin typeface="Arial"/>
                        </a:rPr>
                        <a:t>poverti</a:t>
                      </a:r>
                      <a:endParaRPr sz="1800" dirty="0"/>
                    </a:p>
                  </a:txBody>
                  <a:tcPr/>
                </a:tc>
                <a:tc>
                  <a:txBody>
                    <a:bodyPr/>
                    <a:lstStyle/>
                    <a:p>
                      <a:r>
                        <a:rPr lang="en-US" sz="2800" dirty="0">
                          <a:latin typeface="Arial"/>
                        </a:rPr>
                        <a:t>peopl</a:t>
                      </a:r>
                      <a:endParaRPr sz="1800" dirty="0"/>
                    </a:p>
                  </a:txBody>
                  <a:tcPr/>
                </a:tc>
                <a:tc>
                  <a:txBody>
                    <a:bodyPr/>
                    <a:lstStyle/>
                    <a:p>
                      <a:r>
                        <a:rPr lang="en-US" sz="2800" dirty="0">
                          <a:latin typeface="Arial"/>
                        </a:rPr>
                        <a:t>full</a:t>
                      </a:r>
                      <a:endParaRPr sz="1800" dirty="0"/>
                    </a:p>
                  </a:txBody>
                  <a:tcPr/>
                </a:tc>
                <a:tc>
                  <a:txBody>
                    <a:bodyPr/>
                    <a:lstStyle/>
                    <a:p>
                      <a:r>
                        <a:rPr lang="en-US" sz="2800" i="1" dirty="0">
                          <a:latin typeface="Arial"/>
                        </a:rPr>
                        <a:t>Total</a:t>
                      </a:r>
                      <a:endParaRPr sz="1800" dirty="0"/>
                    </a:p>
                  </a:txBody>
                  <a:tcPr/>
                </a:tc>
              </a:tr>
              <a:tr h="518160">
                <a:tc>
                  <a:txBody>
                    <a:bodyPr/>
                    <a:lstStyle/>
                    <a:p>
                      <a:r>
                        <a:rPr lang="en-US" sz="2800" dirty="0" smtClean="0">
                          <a:latin typeface="Arial"/>
                        </a:rPr>
                        <a:t>Clinton</a:t>
                      </a:r>
                      <a:endParaRPr sz="1800" dirty="0"/>
                    </a:p>
                  </a:txBody>
                  <a:tcPr/>
                </a:tc>
                <a:tc>
                  <a:txBody>
                    <a:bodyPr/>
                    <a:lstStyle/>
                    <a:p>
                      <a:r>
                        <a:rPr lang="en-US" sz="2800" dirty="0">
                          <a:solidFill>
                            <a:srgbClr val="0000FF"/>
                          </a:solidFill>
                          <a:latin typeface="Arial"/>
                        </a:rPr>
                        <a:t>.57</a:t>
                      </a:r>
                      <a:endParaRPr sz="1800" dirty="0"/>
                    </a:p>
                  </a:txBody>
                  <a:tcPr/>
                </a:tc>
                <a:tc>
                  <a:txBody>
                    <a:bodyPr/>
                    <a:lstStyle/>
                    <a:p>
                      <a:r>
                        <a:rPr lang="en-US" sz="2800" dirty="0">
                          <a:solidFill>
                            <a:srgbClr val="0000FF"/>
                          </a:solidFill>
                          <a:latin typeface="Arial"/>
                        </a:rPr>
                        <a:t>.29</a:t>
                      </a:r>
                      <a:endParaRPr sz="1800" dirty="0"/>
                    </a:p>
                  </a:txBody>
                  <a:tcPr/>
                </a:tc>
                <a:tc>
                  <a:txBody>
                    <a:bodyPr/>
                    <a:lstStyle/>
                    <a:p>
                      <a:r>
                        <a:rPr lang="en-US" sz="2800" dirty="0">
                          <a:solidFill>
                            <a:srgbClr val="0000FF"/>
                          </a:solidFill>
                          <a:latin typeface="Arial"/>
                        </a:rPr>
                        <a:t>0</a:t>
                      </a:r>
                      <a:endParaRPr sz="1800" dirty="0"/>
                    </a:p>
                  </a:txBody>
                  <a:tcPr/>
                </a:tc>
                <a:tc>
                  <a:txBody>
                    <a:bodyPr/>
                    <a:lstStyle/>
                    <a:p>
                      <a:r>
                        <a:rPr lang="en-US" sz="2800" dirty="0">
                          <a:solidFill>
                            <a:srgbClr val="0000FF"/>
                          </a:solidFill>
                          <a:latin typeface="Arial"/>
                        </a:rPr>
                        <a:t>.14</a:t>
                      </a:r>
                      <a:endParaRPr sz="1800" dirty="0"/>
                    </a:p>
                  </a:txBody>
                  <a:tcPr/>
                </a:tc>
                <a:tc>
                  <a:txBody>
                    <a:bodyPr/>
                    <a:lstStyle/>
                    <a:p>
                      <a:r>
                        <a:rPr lang="en-US" sz="2800" i="1" dirty="0" smtClean="0">
                          <a:latin typeface="Arial"/>
                        </a:rPr>
                        <a:t>1.0</a:t>
                      </a:r>
                      <a:endParaRPr sz="1800" dirty="0"/>
                    </a:p>
                  </a:txBody>
                  <a:tcPr/>
                </a:tc>
              </a:tr>
              <a:tr h="518160">
                <a:tc>
                  <a:txBody>
                    <a:bodyPr/>
                    <a:lstStyle/>
                    <a:p>
                      <a:r>
                        <a:rPr lang="en-US" sz="2800" dirty="0" smtClean="0">
                          <a:latin typeface="Arial"/>
                        </a:rPr>
                        <a:t>Biden</a:t>
                      </a:r>
                      <a:endParaRPr sz="1800" dirty="0"/>
                    </a:p>
                  </a:txBody>
                  <a:tcPr/>
                </a:tc>
                <a:tc>
                  <a:txBody>
                    <a:bodyPr/>
                    <a:lstStyle/>
                    <a:p>
                      <a:r>
                        <a:rPr lang="en-US" sz="2800" dirty="0">
                          <a:solidFill>
                            <a:srgbClr val="006633"/>
                          </a:solidFill>
                          <a:latin typeface="Arial"/>
                        </a:rPr>
                        <a:t>.09</a:t>
                      </a:r>
                      <a:endParaRPr sz="1800" dirty="0"/>
                    </a:p>
                  </a:txBody>
                  <a:tcPr/>
                </a:tc>
                <a:tc>
                  <a:txBody>
                    <a:bodyPr/>
                    <a:lstStyle/>
                    <a:p>
                      <a:r>
                        <a:rPr lang="en-US" sz="2800" dirty="0">
                          <a:solidFill>
                            <a:srgbClr val="006633"/>
                          </a:solidFill>
                          <a:latin typeface="Arial"/>
                        </a:rPr>
                        <a:t>.27</a:t>
                      </a:r>
                      <a:endParaRPr sz="1800" dirty="0"/>
                    </a:p>
                  </a:txBody>
                  <a:tcPr/>
                </a:tc>
                <a:tc>
                  <a:txBody>
                    <a:bodyPr/>
                    <a:lstStyle/>
                    <a:p>
                      <a:r>
                        <a:rPr lang="en-US" sz="2800" dirty="0">
                          <a:solidFill>
                            <a:srgbClr val="006633"/>
                          </a:solidFill>
                          <a:latin typeface="Arial"/>
                        </a:rPr>
                        <a:t>.64</a:t>
                      </a:r>
                      <a:endParaRPr sz="1800" dirty="0"/>
                    </a:p>
                  </a:txBody>
                  <a:tcPr/>
                </a:tc>
                <a:tc>
                  <a:txBody>
                    <a:bodyPr/>
                    <a:lstStyle/>
                    <a:p>
                      <a:r>
                        <a:rPr lang="en-US" sz="2800" dirty="0">
                          <a:solidFill>
                            <a:srgbClr val="006633"/>
                          </a:solidFill>
                          <a:latin typeface="Arial"/>
                        </a:rPr>
                        <a:t>0</a:t>
                      </a:r>
                      <a:endParaRPr sz="1800" dirty="0"/>
                    </a:p>
                  </a:txBody>
                  <a:tcPr/>
                </a:tc>
                <a:tc>
                  <a:txBody>
                    <a:bodyPr/>
                    <a:lstStyle/>
                    <a:p>
                      <a:r>
                        <a:rPr lang="en-US" sz="2800" i="1" dirty="0" smtClean="0">
                          <a:latin typeface="Arial"/>
                        </a:rPr>
                        <a:t>1.0</a:t>
                      </a:r>
                      <a:endParaRPr sz="1800" dirty="0"/>
                    </a:p>
                  </a:txBody>
                  <a:tcPr/>
                </a:tc>
              </a:tr>
              <a:tr h="518160">
                <a:tc>
                  <a:txBody>
                    <a:bodyPr/>
                    <a:lstStyle/>
                    <a:p>
                      <a:r>
                        <a:rPr lang="en-US" sz="2800" dirty="0">
                          <a:latin typeface="Arial"/>
                        </a:rPr>
                        <a:t>Diff of Prop</a:t>
                      </a:r>
                      <a:endParaRPr sz="1800" dirty="0"/>
                    </a:p>
                  </a:txBody>
                  <a:tcPr/>
                </a:tc>
                <a:tc>
                  <a:txBody>
                    <a:bodyPr/>
                    <a:lstStyle/>
                    <a:p>
                      <a:r>
                        <a:rPr lang="en-US" sz="2800" dirty="0">
                          <a:solidFill>
                            <a:srgbClr val="663399"/>
                          </a:solidFill>
                          <a:latin typeface="Arial"/>
                        </a:rPr>
                        <a:t>.48</a:t>
                      </a:r>
                      <a:endParaRPr sz="1800" dirty="0"/>
                    </a:p>
                  </a:txBody>
                  <a:tcPr/>
                </a:tc>
                <a:tc>
                  <a:txBody>
                    <a:bodyPr/>
                    <a:lstStyle/>
                    <a:p>
                      <a:r>
                        <a:rPr lang="en-US" sz="2800" dirty="0">
                          <a:solidFill>
                            <a:srgbClr val="663399"/>
                          </a:solidFill>
                          <a:latin typeface="Arial"/>
                        </a:rPr>
                        <a:t>.02</a:t>
                      </a:r>
                      <a:endParaRPr sz="1800" dirty="0"/>
                    </a:p>
                  </a:txBody>
                  <a:tcPr/>
                </a:tc>
                <a:tc>
                  <a:txBody>
                    <a:bodyPr/>
                    <a:lstStyle/>
                    <a:p>
                      <a:r>
                        <a:rPr lang="en-US" sz="2800" dirty="0">
                          <a:solidFill>
                            <a:srgbClr val="663399"/>
                          </a:solidFill>
                          <a:latin typeface="Arial"/>
                        </a:rPr>
                        <a:t>-.64</a:t>
                      </a:r>
                      <a:endParaRPr sz="1800" dirty="0"/>
                    </a:p>
                  </a:txBody>
                  <a:tcPr/>
                </a:tc>
                <a:tc>
                  <a:txBody>
                    <a:bodyPr/>
                    <a:lstStyle/>
                    <a:p>
                      <a:r>
                        <a:rPr lang="en-US" sz="2800" dirty="0">
                          <a:solidFill>
                            <a:srgbClr val="663399"/>
                          </a:solidFill>
                          <a:latin typeface="Arial"/>
                        </a:rPr>
                        <a:t>.14</a:t>
                      </a:r>
                      <a:endParaRPr sz="1800" dirty="0"/>
                    </a:p>
                  </a:txBody>
                  <a:tcPr/>
                </a:tc>
                <a:tc>
                  <a:txBody>
                    <a:bodyPr/>
                    <a:lstStyle/>
                    <a:p>
                      <a:endParaRPr lang="en-US" sz="1800" dirty="0"/>
                    </a:p>
                  </a:txBody>
                  <a:tcPr/>
                </a:tc>
              </a:tr>
            </a:tbl>
          </a:graphicData>
        </a:graphic>
      </p:graphicFrame>
    </p:spTree>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3" cstate="email">
            <a:extLst>
              <a:ext uri="{28A0092B-C50C-407E-A947-70E740481C1C}">
                <a14:useLocalDpi xmlns:a14="http://schemas.microsoft.com/office/drawing/2010/main" val="0"/>
              </a:ext>
            </a:extLst>
          </a:blip>
          <a:srcRect/>
          <a:stretch>
            <a:fillRect/>
          </a:stretch>
        </p:blipFill>
        <p:spPr bwMode="auto">
          <a:xfrm>
            <a:off x="6743673" y="3484164"/>
            <a:ext cx="3336951" cy="40784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Cloud 3"/>
          <p:cNvSpPr/>
          <p:nvPr/>
        </p:nvSpPr>
        <p:spPr>
          <a:xfrm>
            <a:off x="1876094" y="600050"/>
            <a:ext cx="6069725" cy="2178925"/>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Cloud 5"/>
          <p:cNvSpPr/>
          <p:nvPr/>
        </p:nvSpPr>
        <p:spPr>
          <a:xfrm>
            <a:off x="6813332" y="2522459"/>
            <a:ext cx="909144" cy="698936"/>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Cloud 6"/>
          <p:cNvSpPr/>
          <p:nvPr/>
        </p:nvSpPr>
        <p:spPr>
          <a:xfrm>
            <a:off x="7719847" y="3074252"/>
            <a:ext cx="451945" cy="44800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315310" y="3846786"/>
            <a:ext cx="6498022" cy="3416320"/>
          </a:xfrm>
          <a:prstGeom prst="rect">
            <a:avLst/>
          </a:prstGeom>
          <a:noFill/>
        </p:spPr>
        <p:txBody>
          <a:bodyPr wrap="square" rtlCol="0">
            <a:spAutoFit/>
          </a:bodyPr>
          <a:lstStyle/>
          <a:p>
            <a:r>
              <a:rPr lang="en-US" sz="2400" b="1" dirty="0"/>
              <a:t>term frequency–inverse document frequency</a:t>
            </a:r>
            <a:r>
              <a:rPr lang="en-US" sz="2400" dirty="0"/>
              <a:t>, is a numerical statistic that is intended to reflect how important a word is to a </a:t>
            </a:r>
            <a:r>
              <a:rPr lang="en-US" sz="2400" dirty="0">
                <a:hlinkClick r:id="rId4" tooltip="Document"/>
              </a:rPr>
              <a:t>document</a:t>
            </a:r>
            <a:r>
              <a:rPr lang="en-US" sz="2400" dirty="0"/>
              <a:t> in a collection or </a:t>
            </a:r>
            <a:r>
              <a:rPr lang="en-US" sz="2400" dirty="0" smtClean="0">
                <a:hlinkClick r:id="rId5" tooltip="Text corpus"/>
              </a:rPr>
              <a:t>corpus</a:t>
            </a:r>
            <a:r>
              <a:rPr lang="en-US" sz="2400" dirty="0" smtClean="0"/>
              <a:t>. The </a:t>
            </a:r>
            <a:r>
              <a:rPr lang="en-US" sz="2400" dirty="0"/>
              <a:t>tf-idf </a:t>
            </a:r>
            <a:r>
              <a:rPr lang="en-US" sz="2400" dirty="0" smtClean="0"/>
              <a:t>value increases </a:t>
            </a:r>
            <a:r>
              <a:rPr lang="en-US" sz="2400" dirty="0"/>
              <a:t> </a:t>
            </a:r>
            <a:r>
              <a:rPr lang="en-US" sz="2400" dirty="0">
                <a:hlinkClick r:id="rId6" tooltip="Proportionality (mathematics)"/>
              </a:rPr>
              <a:t>proportionally</a:t>
            </a:r>
            <a:r>
              <a:rPr lang="en-US" sz="2400" dirty="0"/>
              <a:t> to the number of times a word appears in the document, but is offset by the frequency of the word in the corpus, which helps to control for the fact that some words are generally more common than others.</a:t>
            </a:r>
          </a:p>
        </p:txBody>
      </p:sp>
      <p:sp>
        <p:nvSpPr>
          <p:cNvPr id="8" name="TextBox 7"/>
          <p:cNvSpPr txBox="1"/>
          <p:nvPr/>
        </p:nvSpPr>
        <p:spPr>
          <a:xfrm>
            <a:off x="3664685" y="1181680"/>
            <a:ext cx="3468414" cy="1200329"/>
          </a:xfrm>
          <a:prstGeom prst="rect">
            <a:avLst/>
          </a:prstGeom>
          <a:noFill/>
        </p:spPr>
        <p:txBody>
          <a:bodyPr wrap="square" rtlCol="0">
            <a:spAutoFit/>
          </a:bodyPr>
          <a:lstStyle/>
          <a:p>
            <a:r>
              <a:rPr lang="en-US" sz="7200" dirty="0">
                <a:ln w="18415" cmpd="sng">
                  <a:solidFill>
                    <a:srgbClr val="FFFFFF"/>
                  </a:solidFill>
                  <a:prstDash val="solid"/>
                </a:ln>
                <a:solidFill>
                  <a:srgbClr val="FFFFFF"/>
                </a:solidFill>
                <a:effectLst>
                  <a:outerShdw blurRad="63500" dir="3600000" algn="tl" rotWithShape="0">
                    <a:srgbClr val="000000">
                      <a:alpha val="70000"/>
                    </a:srgbClr>
                  </a:outerShdw>
                </a:effectLst>
              </a:rPr>
              <a:t>TF-IDF</a:t>
            </a:r>
          </a:p>
        </p:txBody>
      </p:sp>
      <p:sp>
        <p:nvSpPr>
          <p:cNvPr id="9" name="TextBox 8"/>
          <p:cNvSpPr txBox="1"/>
          <p:nvPr/>
        </p:nvSpPr>
        <p:spPr>
          <a:xfrm>
            <a:off x="8954814" y="3111013"/>
            <a:ext cx="1125811" cy="369332"/>
          </a:xfrm>
          <a:prstGeom prst="rect">
            <a:avLst/>
          </a:prstGeom>
          <a:noFill/>
        </p:spPr>
        <p:txBody>
          <a:bodyPr wrap="square" rtlCol="0">
            <a:spAutoFit/>
          </a:bodyPr>
          <a:lstStyle/>
          <a:p>
            <a:r>
              <a:rPr lang="en-US" dirty="0" smtClean="0">
                <a:solidFill>
                  <a:srgbClr val="FF0000"/>
                </a:solidFill>
              </a:rPr>
              <a:t>(c) 1972</a:t>
            </a:r>
            <a:endParaRPr lang="en-US" dirty="0">
              <a:solidFill>
                <a:srgbClr val="FF0000"/>
              </a:solidFill>
            </a:endParaRPr>
          </a:p>
        </p:txBody>
      </p:sp>
      <p:sp>
        <p:nvSpPr>
          <p:cNvPr id="2" name="TextBox 1"/>
          <p:cNvSpPr txBox="1"/>
          <p:nvPr/>
        </p:nvSpPr>
        <p:spPr>
          <a:xfrm>
            <a:off x="7394222" y="7078440"/>
            <a:ext cx="2017889" cy="369332"/>
          </a:xfrm>
          <a:prstGeom prst="rect">
            <a:avLst/>
          </a:prstGeom>
          <a:solidFill>
            <a:schemeClr val="bg2"/>
          </a:solidFill>
        </p:spPr>
        <p:txBody>
          <a:bodyPr wrap="square" rtlCol="0">
            <a:spAutoFit/>
          </a:bodyPr>
          <a:lstStyle/>
          <a:p>
            <a:r>
              <a:rPr lang="en-US" b="1" dirty="0"/>
              <a:t>Karen Spärck </a:t>
            </a:r>
            <a:r>
              <a:rPr lang="en-US" b="1" dirty="0" smtClean="0"/>
              <a:t>Jones</a:t>
            </a:r>
            <a:endParaRPr lang="en-US" b="1" dirty="0"/>
          </a:p>
        </p:txBody>
      </p:sp>
    </p:spTree>
    <p:extLst>
      <p:ext uri="{BB962C8B-B14F-4D97-AF65-F5344CB8AC3E}">
        <p14:creationId xmlns:p14="http://schemas.microsoft.com/office/powerpoint/2010/main" val="141474762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TF-IDF</a:t>
            </a:r>
            <a:endParaRPr lang="en-US" dirty="0"/>
          </a:p>
        </p:txBody>
      </p:sp>
      <p:sp>
        <p:nvSpPr>
          <p:cNvPr id="3" name="Content Placeholder 2"/>
          <p:cNvSpPr>
            <a:spLocks noGrp="1"/>
          </p:cNvSpPr>
          <p:nvPr>
            <p:ph idx="1"/>
          </p:nvPr>
        </p:nvSpPr>
        <p:spPr/>
        <p:txBody>
          <a:bodyPr/>
          <a:lstStyle/>
          <a:p>
            <a:r>
              <a:rPr lang="en-US" dirty="0" smtClean="0"/>
              <a:t>Gives you output as a list of terms ranked by how unique they are to each corpus</a:t>
            </a:r>
          </a:p>
          <a:p>
            <a:pPr marL="0" indent="0">
              <a:buNone/>
            </a:pPr>
            <a:endParaRPr lang="en-US" dirty="0" smtClean="0"/>
          </a:p>
          <a:p>
            <a:pPr marL="0" indent="0">
              <a:buNone/>
            </a:pPr>
            <a:r>
              <a:rPr lang="en-US" dirty="0" smtClean="0"/>
              <a:t>Q: </a:t>
            </a:r>
            <a:r>
              <a:rPr lang="en-US" dirty="0" smtClean="0">
                <a:solidFill>
                  <a:srgbClr val="0000FF"/>
                </a:solidFill>
              </a:rPr>
              <a:t>How could we know which term are most common across documents?</a:t>
            </a:r>
            <a:endParaRPr lang="en-US" dirty="0">
              <a:solidFill>
                <a:srgbClr val="0000FF"/>
              </a:solidFill>
            </a:endParaRPr>
          </a:p>
        </p:txBody>
      </p:sp>
    </p:spTree>
    <p:extLst>
      <p:ext uri="{BB962C8B-B14F-4D97-AF65-F5344CB8AC3E}">
        <p14:creationId xmlns:p14="http://schemas.microsoft.com/office/powerpoint/2010/main" val="65673138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TextShape 1"/>
          <p:cNvSpPr txBox="1"/>
          <p:nvPr/>
        </p:nvSpPr>
        <p:spPr>
          <a:xfrm>
            <a:off x="504001" y="301321"/>
            <a:ext cx="9071640" cy="1262160"/>
          </a:xfrm>
          <a:prstGeom prst="rect">
            <a:avLst/>
          </a:prstGeom>
        </p:spPr>
        <p:txBody>
          <a:bodyPr lIns="0" tIns="0" rIns="0" bIns="0" anchor="ctr"/>
          <a:lstStyle/>
          <a:p>
            <a:pPr algn="ctr"/>
            <a:r>
              <a:rPr lang="en-US" sz="4400" dirty="0" smtClean="0">
                <a:latin typeface="Arial"/>
              </a:rPr>
              <a:t>Dictionary Methods</a:t>
            </a:r>
            <a:endParaRPr dirty="0"/>
          </a:p>
        </p:txBody>
      </p:sp>
      <p:pic>
        <p:nvPicPr>
          <p:cNvPr id="78" name="Picture 77"/>
          <p:cNvPicPr/>
          <p:nvPr/>
        </p:nvPicPr>
        <p:blipFill>
          <a:blip r:embed="rId3"/>
          <a:stretch>
            <a:fillRect/>
          </a:stretch>
        </p:blipFill>
        <p:spPr>
          <a:xfrm>
            <a:off x="1198441" y="1371601"/>
            <a:ext cx="7305480" cy="5810040"/>
          </a:xfrm>
          <a:prstGeom prst="rect">
            <a:avLst/>
          </a:prstGeom>
          <a:ln>
            <a:noFill/>
          </a:ln>
        </p:spPr>
      </p:pic>
    </p:spTree>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Questions?</a:t>
            </a:r>
            <a:endParaRPr lang="en-US" dirty="0"/>
          </a:p>
        </p:txBody>
      </p:sp>
      <p:pic>
        <p:nvPicPr>
          <p:cNvPr id="4" name="Picture 3"/>
          <p:cNvPicPr>
            <a:picLocks noChangeAspect="1"/>
          </p:cNvPicPr>
          <p:nvPr/>
        </p:nvPicPr>
        <p:blipFill>
          <a:blip r:embed="rId3"/>
          <a:stretch>
            <a:fillRect/>
          </a:stretch>
        </p:blipFill>
        <p:spPr>
          <a:xfrm>
            <a:off x="623059" y="2305480"/>
            <a:ext cx="3196262" cy="2559556"/>
          </a:xfrm>
          <a:prstGeom prst="rect">
            <a:avLst/>
          </a:prstGeom>
        </p:spPr>
      </p:pic>
      <p:pic>
        <p:nvPicPr>
          <p:cNvPr id="5" name="Picture 4"/>
          <p:cNvPicPr>
            <a:picLocks noChangeAspect="1"/>
          </p:cNvPicPr>
          <p:nvPr/>
        </p:nvPicPr>
        <p:blipFill>
          <a:blip r:embed="rId3"/>
          <a:stretch>
            <a:fillRect/>
          </a:stretch>
        </p:blipFill>
        <p:spPr>
          <a:xfrm>
            <a:off x="5947738" y="1608143"/>
            <a:ext cx="3196262" cy="2559556"/>
          </a:xfrm>
          <a:prstGeom prst="rect">
            <a:avLst/>
          </a:prstGeom>
        </p:spPr>
      </p:pic>
      <p:pic>
        <p:nvPicPr>
          <p:cNvPr id="6" name="Picture 5"/>
          <p:cNvPicPr>
            <a:picLocks noChangeAspect="1"/>
          </p:cNvPicPr>
          <p:nvPr/>
        </p:nvPicPr>
        <p:blipFill>
          <a:blip r:embed="rId3"/>
          <a:stretch>
            <a:fillRect/>
          </a:stretch>
        </p:blipFill>
        <p:spPr>
          <a:xfrm>
            <a:off x="3139620" y="2644727"/>
            <a:ext cx="4009207" cy="3210560"/>
          </a:xfrm>
          <a:prstGeom prst="rect">
            <a:avLst/>
          </a:prstGeom>
        </p:spPr>
      </p:pic>
    </p:spTree>
    <p:extLst>
      <p:ext uri="{BB962C8B-B14F-4D97-AF65-F5344CB8AC3E}">
        <p14:creationId xmlns:p14="http://schemas.microsoft.com/office/powerpoint/2010/main" val="15183374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Supervised Machine Learning</a:t>
            </a:r>
            <a:endParaRPr lang="en-US" dirty="0"/>
          </a:p>
        </p:txBody>
      </p:sp>
      <p:sp>
        <p:nvSpPr>
          <p:cNvPr id="3" name="Content Placeholder 2"/>
          <p:cNvSpPr>
            <a:spLocks noGrp="1"/>
          </p:cNvSpPr>
          <p:nvPr>
            <p:ph idx="1"/>
          </p:nvPr>
        </p:nvSpPr>
        <p:spPr/>
        <p:txBody>
          <a:bodyPr/>
          <a:lstStyle/>
          <a:p>
            <a:r>
              <a:rPr lang="en-US" dirty="0" smtClean="0"/>
              <a:t>Start with hand-coding</a:t>
            </a:r>
          </a:p>
          <a:p>
            <a:r>
              <a:rPr lang="en-US" dirty="0" smtClean="0"/>
              <a:t>Train a computer to mimic your hand-coding</a:t>
            </a:r>
          </a:p>
          <a:p>
            <a:endParaRPr lang="en-US" dirty="0"/>
          </a:p>
          <a:p>
            <a:pPr marL="0" indent="0" algn="ctr">
              <a:buNone/>
            </a:pPr>
            <a:r>
              <a:rPr lang="en-US" b="1" dirty="0" smtClean="0">
                <a:solidFill>
                  <a:srgbClr val="FF0000"/>
                </a:solidFill>
              </a:rPr>
              <a:t>We will cover this in the Computational Text Analysis Working Group!</a:t>
            </a:r>
            <a:r>
              <a:rPr lang="en-US" b="1" dirty="0">
                <a:solidFill>
                  <a:srgbClr val="FF0000"/>
                </a:solidFill>
              </a:rPr>
              <a:t> </a:t>
            </a:r>
            <a:r>
              <a:rPr lang="en-US" b="1" dirty="0" smtClean="0">
                <a:solidFill>
                  <a:srgbClr val="FF0000"/>
                </a:solidFill>
              </a:rPr>
              <a:t>Meets every other Wednesday starting 9/21 3:00-5:00 pm </a:t>
            </a:r>
          </a:p>
          <a:p>
            <a:pPr marL="0" indent="0" algn="ctr">
              <a:buNone/>
            </a:pPr>
            <a:r>
              <a:rPr lang="en-US" b="1" dirty="0" smtClean="0">
                <a:solidFill>
                  <a:srgbClr val="FF0000"/>
                </a:solidFill>
              </a:rPr>
              <a:t>http://</a:t>
            </a:r>
            <a:r>
              <a:rPr lang="en-US" b="1" dirty="0">
                <a:solidFill>
                  <a:srgbClr val="FF0000"/>
                </a:solidFill>
              </a:rPr>
              <a:t>d</a:t>
            </a:r>
            <a:r>
              <a:rPr lang="en-US" b="1" dirty="0" smtClean="0">
                <a:solidFill>
                  <a:srgbClr val="FF0000"/>
                </a:solidFill>
              </a:rPr>
              <a:t>labctawg.github.io</a:t>
            </a:r>
            <a:endParaRPr lang="en-US" b="1" dirty="0">
              <a:solidFill>
                <a:srgbClr val="FF0000"/>
              </a:solidFill>
            </a:endParaRPr>
          </a:p>
        </p:txBody>
      </p:sp>
    </p:spTree>
    <p:extLst>
      <p:ext uri="{BB962C8B-B14F-4D97-AF65-F5344CB8AC3E}">
        <p14:creationId xmlns:p14="http://schemas.microsoft.com/office/powerpoint/2010/main" val="1728969907"/>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Shape 1"/>
          <p:cNvSpPr txBox="1"/>
          <p:nvPr/>
        </p:nvSpPr>
        <p:spPr>
          <a:xfrm>
            <a:off x="504001" y="301321"/>
            <a:ext cx="9071640" cy="1262160"/>
          </a:xfrm>
          <a:prstGeom prst="rect">
            <a:avLst/>
          </a:prstGeom>
        </p:spPr>
        <p:txBody>
          <a:bodyPr lIns="0" tIns="0" rIns="0" bIns="0" anchor="ctr"/>
          <a:lstStyle/>
          <a:p>
            <a:pPr algn="ctr"/>
            <a:r>
              <a:rPr lang="en-US" sz="4400" dirty="0" smtClean="0">
                <a:latin typeface="Arial"/>
              </a:rPr>
              <a:t>Supervised Machine Learning: </a:t>
            </a:r>
            <a:r>
              <a:rPr lang="en-US" sz="4400" dirty="0">
                <a:latin typeface="Arial"/>
              </a:rPr>
              <a:t>
Semi-Automated </a:t>
            </a:r>
            <a:r>
              <a:rPr lang="en-US" sz="4400" dirty="0" smtClean="0">
                <a:latin typeface="Arial"/>
              </a:rPr>
              <a:t>Classification</a:t>
            </a:r>
            <a:endParaRPr dirty="0"/>
          </a:p>
        </p:txBody>
      </p:sp>
      <p:graphicFrame>
        <p:nvGraphicFramePr>
          <p:cNvPr id="82" name="Table 2"/>
          <p:cNvGraphicFramePr/>
          <p:nvPr/>
        </p:nvGraphicFramePr>
        <p:xfrm>
          <a:off x="504000" y="1769040"/>
          <a:ext cx="9097200" cy="5546160"/>
        </p:xfrm>
        <a:graphic>
          <a:graphicData uri="http://schemas.openxmlformats.org/drawingml/2006/table">
            <a:tbl>
              <a:tblPr/>
              <a:tblGrid>
                <a:gridCol w="2339280"/>
                <a:gridCol w="2913480"/>
                <a:gridCol w="3844440"/>
              </a:tblGrid>
              <a:tr h="504000">
                <a:tc>
                  <a:txBody>
                    <a:bodyPr/>
                    <a:lstStyle/>
                    <a:p>
                      <a:r>
                        <a:rPr lang="en-US" sz="2400" b="1" dirty="0">
                          <a:latin typeface="Arial"/>
                        </a:rPr>
                        <a:t>Label</a:t>
                      </a:r>
                      <a:endParaRPr sz="1800" dirty="0"/>
                    </a:p>
                  </a:txBody>
                  <a:tcPr/>
                </a:tc>
                <a:tc>
                  <a:txBody>
                    <a:bodyPr/>
                    <a:lstStyle/>
                    <a:p>
                      <a:r>
                        <a:rPr lang="en-US" sz="2400" b="1" dirty="0">
                          <a:latin typeface="Arial"/>
                        </a:rPr>
                        <a:t>Document Text</a:t>
                      </a:r>
                      <a:endParaRPr sz="1800" dirty="0"/>
                    </a:p>
                  </a:txBody>
                  <a:tcPr/>
                </a:tc>
                <a:tc>
                  <a:txBody>
                    <a:bodyPr/>
                    <a:lstStyle/>
                    <a:p>
                      <a:r>
                        <a:rPr lang="en-US" sz="2400" b="1" dirty="0">
                          <a:latin typeface="Arial"/>
                        </a:rPr>
                        <a:t>Function</a:t>
                      </a:r>
                      <a:endParaRPr sz="1800" dirty="0"/>
                    </a:p>
                  </a:txBody>
                  <a:tcPr/>
                </a:tc>
              </a:tr>
              <a:tr h="504000">
                <a:tc>
                  <a:txBody>
                    <a:bodyPr/>
                    <a:lstStyle/>
                    <a:p>
                      <a:r>
                        <a:rPr lang="en-US" sz="2400" dirty="0">
                          <a:latin typeface="Arial"/>
                        </a:rPr>
                        <a:t>Anti-materialist</a:t>
                      </a:r>
                      <a:endParaRPr sz="1800" dirty="0"/>
                    </a:p>
                  </a:txBody>
                  <a:tcPr/>
                </a:tc>
                <a:tc>
                  <a:txBody>
                    <a:bodyPr/>
                    <a:lstStyle/>
                    <a:p>
                      <a:r>
                        <a:rPr lang="en-US" sz="2400" dirty="0">
                          <a:latin typeface="Arial"/>
                        </a:rPr>
                        <a:t>Document 1 Text</a:t>
                      </a:r>
                      <a:endParaRPr sz="1800" dirty="0"/>
                    </a:p>
                  </a:txBody>
                  <a:tcPr/>
                </a:tc>
                <a:tc>
                  <a:txBody>
                    <a:bodyPr/>
                    <a:lstStyle/>
                    <a:p>
                      <a:r>
                        <a:rPr lang="en-US" sz="2400" dirty="0">
                          <a:latin typeface="Arial"/>
                        </a:rPr>
                        <a:t>Training</a:t>
                      </a:r>
                      <a:endParaRPr sz="1800" dirty="0"/>
                    </a:p>
                  </a:txBody>
                  <a:tcPr/>
                </a:tc>
              </a:tr>
              <a:tr h="504000">
                <a:tc>
                  <a:txBody>
                    <a:bodyPr/>
                    <a:lstStyle/>
                    <a:p>
                      <a:r>
                        <a:rPr lang="en-US" sz="2400" dirty="0">
                          <a:latin typeface="Arial"/>
                        </a:rPr>
                        <a:t>Pro-hard-work</a:t>
                      </a:r>
                      <a:endParaRPr sz="1800" dirty="0"/>
                    </a:p>
                  </a:txBody>
                  <a:tcPr/>
                </a:tc>
                <a:tc>
                  <a:txBody>
                    <a:bodyPr/>
                    <a:lstStyle/>
                    <a:p>
                      <a:r>
                        <a:rPr lang="en-US" sz="2400" dirty="0">
                          <a:latin typeface="Arial"/>
                        </a:rPr>
                        <a:t>Document 2 Text</a:t>
                      </a:r>
                      <a:endParaRPr sz="1800" dirty="0"/>
                    </a:p>
                  </a:txBody>
                  <a:tcPr/>
                </a:tc>
                <a:tc>
                  <a:txBody>
                    <a:bodyPr/>
                    <a:lstStyle/>
                    <a:p>
                      <a:r>
                        <a:rPr lang="en-US" sz="2400" dirty="0">
                          <a:latin typeface="Arial"/>
                        </a:rPr>
                        <a:t>Training</a:t>
                      </a:r>
                      <a:endParaRPr sz="1800" dirty="0"/>
                    </a:p>
                  </a:txBody>
                  <a:tcPr/>
                </a:tc>
              </a:tr>
              <a:tr h="504000">
                <a:tc>
                  <a:txBody>
                    <a:bodyPr/>
                    <a:lstStyle/>
                    <a:p>
                      <a:r>
                        <a:rPr lang="en-US" sz="2400" dirty="0">
                          <a:latin typeface="Arial"/>
                        </a:rPr>
                        <a:t>other</a:t>
                      </a:r>
                      <a:endParaRPr sz="1800" dirty="0"/>
                    </a:p>
                  </a:txBody>
                  <a:tcPr/>
                </a:tc>
                <a:tc>
                  <a:txBody>
                    <a:bodyPr/>
                    <a:lstStyle/>
                    <a:p>
                      <a:r>
                        <a:rPr lang="en-US" sz="2400" dirty="0">
                          <a:latin typeface="Arial"/>
                        </a:rPr>
                        <a:t>Document 3 Text</a:t>
                      </a:r>
                      <a:endParaRPr sz="1800" dirty="0"/>
                    </a:p>
                  </a:txBody>
                  <a:tcPr/>
                </a:tc>
                <a:tc>
                  <a:txBody>
                    <a:bodyPr/>
                    <a:lstStyle/>
                    <a:p>
                      <a:r>
                        <a:rPr lang="en-US" sz="2400" dirty="0">
                          <a:latin typeface="Arial"/>
                        </a:rPr>
                        <a:t>Training</a:t>
                      </a:r>
                      <a:endParaRPr sz="1800" dirty="0"/>
                    </a:p>
                  </a:txBody>
                  <a:tcPr/>
                </a:tc>
              </a:tr>
              <a:tr h="504000">
                <a:tc>
                  <a:txBody>
                    <a:bodyPr/>
                    <a:lstStyle/>
                    <a:p>
                      <a:r>
                        <a:rPr lang="en-US" sz="2400" dirty="0">
                          <a:latin typeface="Arial"/>
                        </a:rPr>
                        <a:t>Pro-hard-work</a:t>
                      </a:r>
                      <a:endParaRPr sz="1800" dirty="0"/>
                    </a:p>
                  </a:txBody>
                  <a:tcPr/>
                </a:tc>
                <a:tc>
                  <a:txBody>
                    <a:bodyPr/>
                    <a:lstStyle/>
                    <a:p>
                      <a:r>
                        <a:rPr lang="en-US" sz="2400" dirty="0">
                          <a:latin typeface="Arial"/>
                        </a:rPr>
                        <a:t>Document 4 Text</a:t>
                      </a:r>
                      <a:endParaRPr sz="1800" dirty="0"/>
                    </a:p>
                  </a:txBody>
                  <a:tcPr/>
                </a:tc>
                <a:tc>
                  <a:txBody>
                    <a:bodyPr/>
                    <a:lstStyle/>
                    <a:p>
                      <a:r>
                        <a:rPr lang="en-US" sz="2400" dirty="0">
                          <a:latin typeface="Arial"/>
                        </a:rPr>
                        <a:t>Test</a:t>
                      </a:r>
                      <a:endParaRPr sz="1800" dirty="0"/>
                    </a:p>
                  </a:txBody>
                  <a:tcPr/>
                </a:tc>
              </a:tr>
              <a:tr h="504000">
                <a:tc>
                  <a:txBody>
                    <a:bodyPr/>
                    <a:lstStyle/>
                    <a:p>
                      <a:r>
                        <a:rPr lang="en-US" sz="2400" dirty="0">
                          <a:latin typeface="Arial"/>
                        </a:rPr>
                        <a:t>Pro-hard-work</a:t>
                      </a:r>
                      <a:endParaRPr sz="1800" dirty="0"/>
                    </a:p>
                  </a:txBody>
                  <a:tcPr/>
                </a:tc>
                <a:tc>
                  <a:txBody>
                    <a:bodyPr/>
                    <a:lstStyle/>
                    <a:p>
                      <a:r>
                        <a:rPr lang="en-US" sz="2400" dirty="0">
                          <a:latin typeface="Arial"/>
                        </a:rPr>
                        <a:t>Document 5 Text</a:t>
                      </a:r>
                      <a:endParaRPr sz="1800" dirty="0"/>
                    </a:p>
                  </a:txBody>
                  <a:tcPr/>
                </a:tc>
                <a:tc>
                  <a:txBody>
                    <a:bodyPr/>
                    <a:lstStyle/>
                    <a:p>
                      <a:r>
                        <a:rPr lang="en-US" sz="2400" dirty="0">
                          <a:latin typeface="Arial"/>
                        </a:rPr>
                        <a:t>Test</a:t>
                      </a:r>
                      <a:endParaRPr sz="1800" dirty="0"/>
                    </a:p>
                  </a:txBody>
                  <a:tcPr/>
                </a:tc>
              </a:tr>
              <a:tr h="504000">
                <a:tc>
                  <a:txBody>
                    <a:bodyPr/>
                    <a:lstStyle/>
                    <a:p>
                      <a:r>
                        <a:rPr lang="en-US" sz="2400" dirty="0">
                          <a:latin typeface="Arial"/>
                        </a:rPr>
                        <a:t>Anti-materialist</a:t>
                      </a:r>
                      <a:endParaRPr sz="1800" dirty="0"/>
                    </a:p>
                  </a:txBody>
                  <a:tcPr/>
                </a:tc>
                <a:tc>
                  <a:txBody>
                    <a:bodyPr/>
                    <a:lstStyle/>
                    <a:p>
                      <a:r>
                        <a:rPr lang="en-US" sz="2400" dirty="0">
                          <a:latin typeface="Arial"/>
                        </a:rPr>
                        <a:t>Document 6 Text</a:t>
                      </a:r>
                      <a:endParaRPr sz="1800" dirty="0"/>
                    </a:p>
                  </a:txBody>
                  <a:tcPr/>
                </a:tc>
                <a:tc>
                  <a:txBody>
                    <a:bodyPr/>
                    <a:lstStyle/>
                    <a:p>
                      <a:r>
                        <a:rPr lang="en-US" sz="2400" dirty="0">
                          <a:latin typeface="Arial"/>
                        </a:rPr>
                        <a:t>Test</a:t>
                      </a:r>
                      <a:endParaRPr sz="1800" dirty="0"/>
                    </a:p>
                  </a:txBody>
                  <a:tcPr/>
                </a:tc>
              </a:tr>
              <a:tr h="504000">
                <a:tc>
                  <a:txBody>
                    <a:bodyPr/>
                    <a:lstStyle/>
                    <a:p>
                      <a:r>
                        <a:rPr lang="en-US" sz="2400" dirty="0">
                          <a:latin typeface="Arial"/>
                        </a:rPr>
                        <a:t>?</a:t>
                      </a:r>
                      <a:endParaRPr sz="1800" dirty="0"/>
                    </a:p>
                  </a:txBody>
                  <a:tcPr/>
                </a:tc>
                <a:tc>
                  <a:txBody>
                    <a:bodyPr/>
                    <a:lstStyle/>
                    <a:p>
                      <a:r>
                        <a:rPr lang="en-US" sz="2400" dirty="0">
                          <a:latin typeface="Arial"/>
                        </a:rPr>
                        <a:t>Document 7 Text</a:t>
                      </a:r>
                      <a:endParaRPr sz="1800" dirty="0"/>
                    </a:p>
                  </a:txBody>
                  <a:tcPr/>
                </a:tc>
                <a:tc>
                  <a:txBody>
                    <a:bodyPr/>
                    <a:lstStyle/>
                    <a:p>
                      <a:r>
                        <a:rPr lang="en-US" sz="2400" dirty="0">
                          <a:latin typeface="Arial"/>
                        </a:rPr>
                        <a:t>Unknown</a:t>
                      </a:r>
                      <a:endParaRPr sz="1800" dirty="0"/>
                    </a:p>
                  </a:txBody>
                  <a:tcPr/>
                </a:tc>
              </a:tr>
              <a:tr h="504000">
                <a:tc>
                  <a:txBody>
                    <a:bodyPr/>
                    <a:lstStyle/>
                    <a:p>
                      <a:r>
                        <a:rPr lang="en-US" sz="2400" dirty="0">
                          <a:latin typeface="Arial"/>
                        </a:rPr>
                        <a:t>?</a:t>
                      </a:r>
                      <a:endParaRPr sz="1800" dirty="0"/>
                    </a:p>
                  </a:txBody>
                  <a:tcPr/>
                </a:tc>
                <a:tc>
                  <a:txBody>
                    <a:bodyPr/>
                    <a:lstStyle/>
                    <a:p>
                      <a:r>
                        <a:rPr lang="en-US" sz="2400" dirty="0">
                          <a:latin typeface="Arial"/>
                        </a:rPr>
                        <a:t>Document 8 Text</a:t>
                      </a:r>
                      <a:endParaRPr sz="1800" dirty="0"/>
                    </a:p>
                  </a:txBody>
                  <a:tcPr/>
                </a:tc>
                <a:tc>
                  <a:txBody>
                    <a:bodyPr/>
                    <a:lstStyle/>
                    <a:p>
                      <a:r>
                        <a:rPr lang="en-US" sz="2400" dirty="0">
                          <a:latin typeface="Arial"/>
                        </a:rPr>
                        <a:t>Unknown</a:t>
                      </a:r>
                      <a:endParaRPr sz="1800" dirty="0"/>
                    </a:p>
                  </a:txBody>
                  <a:tcPr/>
                </a:tc>
              </a:tr>
              <a:tr h="504000">
                <a:tc>
                  <a:txBody>
                    <a:bodyPr/>
                    <a:lstStyle/>
                    <a:p>
                      <a:r>
                        <a:rPr lang="en-US" sz="2400" dirty="0">
                          <a:latin typeface="Arial"/>
                        </a:rPr>
                        <a:t>?</a:t>
                      </a:r>
                      <a:endParaRPr sz="1800" dirty="0"/>
                    </a:p>
                  </a:txBody>
                  <a:tcPr/>
                </a:tc>
                <a:tc>
                  <a:txBody>
                    <a:bodyPr/>
                    <a:lstStyle/>
                    <a:p>
                      <a:r>
                        <a:rPr lang="en-US" sz="2400" dirty="0">
                          <a:latin typeface="Arial"/>
                        </a:rPr>
                        <a:t>Document 9 Text</a:t>
                      </a:r>
                      <a:endParaRPr sz="1800" dirty="0"/>
                    </a:p>
                  </a:txBody>
                  <a:tcPr/>
                </a:tc>
                <a:tc>
                  <a:txBody>
                    <a:bodyPr/>
                    <a:lstStyle/>
                    <a:p>
                      <a:r>
                        <a:rPr lang="en-US" sz="2400" dirty="0">
                          <a:latin typeface="Arial"/>
                        </a:rPr>
                        <a:t>Unknown</a:t>
                      </a:r>
                      <a:endParaRPr sz="1800" dirty="0"/>
                    </a:p>
                  </a:txBody>
                  <a:tcPr/>
                </a:tc>
              </a:tr>
              <a:tr h="506160">
                <a:tc>
                  <a:txBody>
                    <a:bodyPr/>
                    <a:lstStyle/>
                    <a:p>
                      <a:r>
                        <a:rPr lang="en-US" sz="2400" dirty="0">
                          <a:latin typeface="Arial"/>
                        </a:rPr>
                        <a:t>?</a:t>
                      </a:r>
                      <a:endParaRPr sz="1800" dirty="0"/>
                    </a:p>
                  </a:txBody>
                  <a:tcPr/>
                </a:tc>
                <a:tc>
                  <a:txBody>
                    <a:bodyPr/>
                    <a:lstStyle/>
                    <a:p>
                      <a:r>
                        <a:rPr lang="en-US" sz="2400" dirty="0">
                          <a:latin typeface="Arial"/>
                        </a:rPr>
                        <a:t>Document 10 Text</a:t>
                      </a:r>
                      <a:endParaRPr sz="1800" dirty="0"/>
                    </a:p>
                  </a:txBody>
                  <a:tcPr/>
                </a:tc>
                <a:tc>
                  <a:txBody>
                    <a:bodyPr/>
                    <a:lstStyle/>
                    <a:p>
                      <a:r>
                        <a:rPr lang="en-US" sz="2400" dirty="0">
                          <a:latin typeface="Arial"/>
                        </a:rPr>
                        <a:t>Unknown</a:t>
                      </a:r>
                      <a:endParaRPr sz="1800" dirty="0"/>
                    </a:p>
                  </a:txBody>
                  <a:tcPr/>
                </a:tc>
              </a:tr>
            </a:tbl>
          </a:graphicData>
        </a:graphic>
      </p:graphicFrame>
    </p:spTree>
    <p:extLst>
      <p:ext uri="{BB962C8B-B14F-4D97-AF65-F5344CB8AC3E}">
        <p14:creationId xmlns:p14="http://schemas.microsoft.com/office/powerpoint/2010/main" val="1937238120"/>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Shape 1"/>
          <p:cNvSpPr txBox="1"/>
          <p:nvPr/>
        </p:nvSpPr>
        <p:spPr>
          <a:xfrm>
            <a:off x="504001" y="301321"/>
            <a:ext cx="9071640" cy="1262160"/>
          </a:xfrm>
          <a:prstGeom prst="rect">
            <a:avLst/>
          </a:prstGeom>
        </p:spPr>
        <p:txBody>
          <a:bodyPr lIns="0" tIns="0" rIns="0" bIns="0" anchor="ctr"/>
          <a:lstStyle/>
          <a:p>
            <a:pPr algn="ctr"/>
            <a:r>
              <a:rPr lang="en-US" sz="4400" dirty="0" smtClean="0">
                <a:latin typeface="Arial"/>
              </a:rPr>
              <a:t>Supervised </a:t>
            </a:r>
            <a:r>
              <a:rPr lang="en-US" sz="4400" dirty="0">
                <a:latin typeface="Arial"/>
              </a:rPr>
              <a:t>Machine </a:t>
            </a:r>
            <a:r>
              <a:rPr lang="en-US" sz="4400" dirty="0" smtClean="0">
                <a:latin typeface="Arial"/>
              </a:rPr>
              <a:t>Learning Analyzing Classification Output</a:t>
            </a:r>
            <a:endParaRPr dirty="0"/>
          </a:p>
        </p:txBody>
      </p:sp>
      <p:sp>
        <p:nvSpPr>
          <p:cNvPr id="86" name="TextShape 2"/>
          <p:cNvSpPr txBox="1"/>
          <p:nvPr/>
        </p:nvSpPr>
        <p:spPr>
          <a:xfrm>
            <a:off x="504001" y="1769040"/>
            <a:ext cx="9071640" cy="4384440"/>
          </a:xfrm>
          <a:prstGeom prst="rect">
            <a:avLst/>
          </a:prstGeom>
        </p:spPr>
        <p:txBody>
          <a:bodyPr lIns="0" tIns="0" rIns="0" bIns="0"/>
          <a:lstStyle/>
          <a:p>
            <a:pPr lvl="6">
              <a:buSzPct val="45000"/>
            </a:pPr>
            <a:r>
              <a:rPr lang="en-US" sz="2800" u="sng" dirty="0">
                <a:latin typeface="Arial"/>
              </a:rPr>
              <a:t>____true positives</a:t>
            </a:r>
            <a:r>
              <a:rPr lang="en-US" sz="2800" dirty="0">
                <a:latin typeface="Arial"/>
              </a:rPr>
              <a:t>________</a:t>
            </a:r>
            <a:endParaRPr dirty="0"/>
          </a:p>
          <a:p>
            <a:pPr>
              <a:buSzPct val="45000"/>
            </a:pPr>
            <a:r>
              <a:rPr lang="en-US" sz="2800" dirty="0">
                <a:solidFill>
                  <a:srgbClr val="6600CC"/>
                </a:solidFill>
                <a:latin typeface="Arial"/>
              </a:rPr>
              <a:t>precision</a:t>
            </a:r>
            <a:r>
              <a:rPr lang="en-US" sz="2800" dirty="0">
                <a:latin typeface="Arial"/>
              </a:rPr>
              <a:t>     = 	</a:t>
            </a:r>
            <a:r>
              <a:rPr lang="en-US" sz="2800" dirty="0" smtClean="0">
                <a:latin typeface="Arial"/>
              </a:rPr>
              <a:t>true </a:t>
            </a:r>
            <a:r>
              <a:rPr lang="en-US" sz="2800" dirty="0">
                <a:latin typeface="Arial"/>
              </a:rPr>
              <a:t>positives + false positives</a:t>
            </a:r>
            <a:endParaRPr dirty="0"/>
          </a:p>
          <a:p>
            <a:pPr lvl="1">
              <a:buSzPct val="75000"/>
              <a:buFont typeface="StarSymbol"/>
              <a:buChar char=""/>
            </a:pPr>
            <a:endParaRPr lang="en-US" sz="2800" dirty="0">
              <a:latin typeface="Arial"/>
            </a:endParaRPr>
          </a:p>
          <a:p>
            <a:pPr>
              <a:buSzPct val="45000"/>
              <a:buFont typeface="StarSymbol"/>
              <a:buChar char=""/>
            </a:pPr>
            <a:endParaRPr dirty="0"/>
          </a:p>
          <a:p>
            <a:pPr>
              <a:buSzPct val="45000"/>
            </a:pPr>
            <a:r>
              <a:rPr lang="en-US" sz="2800" dirty="0">
                <a:solidFill>
                  <a:srgbClr val="009933"/>
                </a:solidFill>
                <a:latin typeface="Arial"/>
              </a:rPr>
              <a:t>recall </a:t>
            </a:r>
            <a:r>
              <a:rPr lang="en-US" sz="2800" dirty="0">
                <a:latin typeface="Arial"/>
              </a:rPr>
              <a:t>      = 		</a:t>
            </a:r>
            <a:r>
              <a:rPr lang="en-US" sz="2800" dirty="0" smtClean="0">
                <a:latin typeface="Arial"/>
              </a:rPr>
              <a:t>___</a:t>
            </a:r>
            <a:r>
              <a:rPr lang="en-US" sz="2800" u="sng" dirty="0" smtClean="0">
                <a:latin typeface="Arial"/>
              </a:rPr>
              <a:t>true </a:t>
            </a:r>
            <a:r>
              <a:rPr lang="en-US" sz="2800" u="sng" dirty="0">
                <a:latin typeface="Arial"/>
              </a:rPr>
              <a:t>positives</a:t>
            </a:r>
            <a:r>
              <a:rPr lang="en-US" sz="2800" u="sng" dirty="0" smtClean="0">
                <a:latin typeface="Arial"/>
              </a:rPr>
              <a:t>_______</a:t>
            </a:r>
            <a:endParaRPr dirty="0" smtClean="0"/>
          </a:p>
          <a:p>
            <a:pPr lvl="6">
              <a:buSzPct val="45000"/>
            </a:pPr>
            <a:r>
              <a:rPr lang="en-US" sz="2800" dirty="0" smtClean="0">
                <a:latin typeface="Arial"/>
              </a:rPr>
              <a:t> true positives + false negatives</a:t>
            </a:r>
            <a:endParaRPr dirty="0"/>
          </a:p>
        </p:txBody>
      </p:sp>
      <p:sp>
        <p:nvSpPr>
          <p:cNvPr id="87" name="TextShape 3"/>
          <p:cNvSpPr txBox="1"/>
          <p:nvPr/>
        </p:nvSpPr>
        <p:spPr>
          <a:xfrm>
            <a:off x="731520" y="4688571"/>
            <a:ext cx="8686800" cy="885960"/>
          </a:xfrm>
          <a:prstGeom prst="rect">
            <a:avLst/>
          </a:prstGeom>
        </p:spPr>
        <p:txBody>
          <a:bodyPr lIns="89991" tIns="44996" rIns="89991" bIns="44996"/>
          <a:lstStyle/>
          <a:p>
            <a:pPr lvl="1">
              <a:buSzPct val="45000"/>
            </a:pPr>
            <a:r>
              <a:rPr lang="en-US" sz="2800" dirty="0" smtClean="0"/>
              <a:t>Ex: </a:t>
            </a:r>
            <a:r>
              <a:rPr lang="en-US" sz="2800" dirty="0"/>
              <a:t>A</a:t>
            </a:r>
            <a:r>
              <a:rPr lang="en-US" sz="2800" dirty="0" smtClean="0"/>
              <a:t>n algorithm labels 30 words from a TEST document with a ‘generous’ label. 20 of those words were about ‘generosity.’ The algorithm failed to recognize 40 other instances of words that about ‘generosity</a:t>
            </a:r>
            <a:r>
              <a:rPr lang="en-US" sz="2800" dirty="0"/>
              <a:t>.</a:t>
            </a:r>
            <a:r>
              <a:rPr lang="en-US" sz="2800" dirty="0" smtClean="0"/>
              <a:t>’ What is the algorithm’s precision; it’s recall? Is it ready to unleash on unlabeled documents? </a:t>
            </a:r>
          </a:p>
          <a:p>
            <a:pPr lvl="1">
              <a:buSzPct val="45000"/>
            </a:pPr>
            <a:endParaRPr dirty="0"/>
          </a:p>
        </p:txBody>
      </p:sp>
    </p:spTree>
    <p:extLst>
      <p:ext uri="{BB962C8B-B14F-4D97-AF65-F5344CB8AC3E}">
        <p14:creationId xmlns:p14="http://schemas.microsoft.com/office/powerpoint/2010/main" val="521669133"/>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 You Want From CTA?</a:t>
            </a:r>
            <a:endParaRPr lang="en-US" dirty="0"/>
          </a:p>
        </p:txBody>
      </p:sp>
      <p:sp>
        <p:nvSpPr>
          <p:cNvPr id="3" name="Content Placeholder 2"/>
          <p:cNvSpPr>
            <a:spLocks noGrp="1"/>
          </p:cNvSpPr>
          <p:nvPr>
            <p:ph idx="1"/>
          </p:nvPr>
        </p:nvSpPr>
        <p:spPr/>
        <p:txBody>
          <a:bodyPr/>
          <a:lstStyle/>
          <a:p>
            <a:pPr marL="0" indent="0">
              <a:buNone/>
            </a:pPr>
            <a:endParaRPr lang="en-US" dirty="0"/>
          </a:p>
          <a:p>
            <a:r>
              <a:rPr lang="en-US" dirty="0" smtClean="0"/>
              <a:t>Name, Department</a:t>
            </a:r>
          </a:p>
          <a:p>
            <a:r>
              <a:rPr lang="en-US" dirty="0" smtClean="0"/>
              <a:t>What kind of text data?  (if you know)</a:t>
            </a:r>
          </a:p>
          <a:p>
            <a:r>
              <a:rPr lang="en-US" dirty="0" smtClean="0"/>
              <a:t>What sorts of questions?  (if you know)</a:t>
            </a:r>
            <a:endParaRPr lang="en-US" dirty="0"/>
          </a:p>
        </p:txBody>
      </p:sp>
    </p:spTree>
    <p:extLst>
      <p:ext uri="{BB962C8B-B14F-4D97-AF65-F5344CB8AC3E}">
        <p14:creationId xmlns:p14="http://schemas.microsoft.com/office/powerpoint/2010/main" val="292158043"/>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TextShape 1"/>
          <p:cNvSpPr txBox="1"/>
          <p:nvPr/>
        </p:nvSpPr>
        <p:spPr>
          <a:xfrm>
            <a:off x="504001" y="301321"/>
            <a:ext cx="9071640" cy="1262160"/>
          </a:xfrm>
          <a:prstGeom prst="rect">
            <a:avLst/>
          </a:prstGeom>
        </p:spPr>
        <p:txBody>
          <a:bodyPr lIns="0" tIns="0" rIns="0" bIns="0" anchor="ctr"/>
          <a:lstStyle/>
          <a:p>
            <a:pPr algn="ctr"/>
            <a:r>
              <a:rPr lang="en-US" sz="4400" dirty="0">
                <a:latin typeface="Arial"/>
              </a:rPr>
              <a:t>Latent Categorical Analysis</a:t>
            </a:r>
            <a:endParaRPr dirty="0"/>
          </a:p>
        </p:txBody>
      </p:sp>
      <p:pic>
        <p:nvPicPr>
          <p:cNvPr id="120" name="Picture 119"/>
          <p:cNvPicPr/>
          <p:nvPr/>
        </p:nvPicPr>
        <p:blipFill>
          <a:blip r:embed="rId3"/>
          <a:stretch>
            <a:fillRect/>
          </a:stretch>
        </p:blipFill>
        <p:spPr>
          <a:xfrm>
            <a:off x="645120" y="1689941"/>
            <a:ext cx="8604360" cy="5087880"/>
          </a:xfrm>
          <a:prstGeom prst="rect">
            <a:avLst/>
          </a:prstGeom>
          <a:ln>
            <a:noFill/>
          </a:ln>
        </p:spPr>
      </p:pic>
      <p:sp>
        <p:nvSpPr>
          <p:cNvPr id="2" name="TextBox 1"/>
          <p:cNvSpPr txBox="1"/>
          <p:nvPr/>
        </p:nvSpPr>
        <p:spPr>
          <a:xfrm>
            <a:off x="3522305" y="6177064"/>
            <a:ext cx="2101175" cy="923330"/>
          </a:xfrm>
          <a:prstGeom prst="rect">
            <a:avLst/>
          </a:prstGeom>
          <a:noFill/>
        </p:spPr>
        <p:txBody>
          <a:bodyPr wrap="square" rtlCol="0">
            <a:spAutoFit/>
          </a:bodyPr>
          <a:lstStyle/>
          <a:p>
            <a:r>
              <a:rPr lang="en-US" b="1" dirty="0" smtClean="0">
                <a:solidFill>
                  <a:srgbClr val="FF0000"/>
                </a:solidFill>
              </a:rPr>
              <a:t>Proximity determined by various algorithms</a:t>
            </a:r>
            <a:endParaRPr lang="en-US" b="1" dirty="0">
              <a:solidFill>
                <a:srgbClr val="FF0000"/>
              </a:solidFill>
            </a:endParaRPr>
          </a:p>
        </p:txBody>
      </p:sp>
    </p:spTree>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extShape 1"/>
          <p:cNvSpPr txBox="1"/>
          <p:nvPr/>
        </p:nvSpPr>
        <p:spPr>
          <a:xfrm>
            <a:off x="504001" y="301321"/>
            <a:ext cx="9071640" cy="1262160"/>
          </a:xfrm>
          <a:prstGeom prst="rect">
            <a:avLst/>
          </a:prstGeom>
        </p:spPr>
        <p:txBody>
          <a:bodyPr lIns="0" tIns="0" rIns="0" bIns="0" anchor="ctr"/>
          <a:lstStyle/>
          <a:p>
            <a:pPr algn="ctr"/>
            <a:r>
              <a:rPr lang="en-US" sz="4400" dirty="0">
                <a:latin typeface="Arial"/>
              </a:rPr>
              <a:t>Clustering</a:t>
            </a:r>
            <a:endParaRPr dirty="0"/>
          </a:p>
        </p:txBody>
      </p:sp>
      <p:pic>
        <p:nvPicPr>
          <p:cNvPr id="122" name="Picture 121"/>
          <p:cNvPicPr/>
          <p:nvPr/>
        </p:nvPicPr>
        <p:blipFill>
          <a:blip r:embed="rId3"/>
          <a:stretch>
            <a:fillRect/>
          </a:stretch>
        </p:blipFill>
        <p:spPr>
          <a:xfrm>
            <a:off x="914400" y="1645920"/>
            <a:ext cx="8046720" cy="4937760"/>
          </a:xfrm>
          <a:prstGeom prst="rect">
            <a:avLst/>
          </a:prstGeom>
          <a:ln>
            <a:noFill/>
          </a:ln>
        </p:spPr>
      </p:pic>
      <p:sp>
        <p:nvSpPr>
          <p:cNvPr id="2" name="TextBox 1"/>
          <p:cNvSpPr txBox="1"/>
          <p:nvPr/>
        </p:nvSpPr>
        <p:spPr>
          <a:xfrm>
            <a:off x="2042809" y="3968885"/>
            <a:ext cx="1964987" cy="646331"/>
          </a:xfrm>
          <a:prstGeom prst="rect">
            <a:avLst/>
          </a:prstGeom>
          <a:noFill/>
        </p:spPr>
        <p:txBody>
          <a:bodyPr wrap="square" rtlCol="0">
            <a:spAutoFit/>
          </a:bodyPr>
          <a:lstStyle/>
          <a:p>
            <a:r>
              <a:rPr lang="en-US" b="1" dirty="0" smtClean="0">
                <a:solidFill>
                  <a:srgbClr val="FFC000"/>
                </a:solidFill>
              </a:rPr>
              <a:t>Each circle a tweet</a:t>
            </a:r>
          </a:p>
          <a:p>
            <a:endParaRPr lang="en-US" dirty="0">
              <a:effectLst>
                <a:outerShdw blurRad="38100" dist="38100" dir="2700000" algn="tl">
                  <a:srgbClr val="000000">
                    <a:alpha val="43137"/>
                  </a:srgbClr>
                </a:outerShdw>
              </a:effectLst>
            </a:endParaRPr>
          </a:p>
        </p:txBody>
      </p:sp>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Clustering Works</a:t>
            </a:r>
            <a:endParaRPr lang="en-US" dirty="0"/>
          </a:p>
        </p:txBody>
      </p:sp>
      <p:sp>
        <p:nvSpPr>
          <p:cNvPr id="3" name="Content Placeholder 2"/>
          <p:cNvSpPr>
            <a:spLocks noGrp="1"/>
          </p:cNvSpPr>
          <p:nvPr>
            <p:ph idx="1"/>
          </p:nvPr>
        </p:nvSpPr>
        <p:spPr/>
        <p:txBody>
          <a:bodyPr/>
          <a:lstStyle/>
          <a:p>
            <a:pPr marL="0" indent="0">
              <a:buNone/>
            </a:pPr>
            <a:r>
              <a:rPr lang="en-US" dirty="0" smtClean="0"/>
              <a:t>[watch K-means clustering video on youtube to acquire intuition about EM algorithms]</a:t>
            </a:r>
          </a:p>
          <a:p>
            <a:pPr marL="0" indent="0">
              <a:buNone/>
            </a:pPr>
            <a:endParaRPr lang="en-US" dirty="0"/>
          </a:p>
          <a:p>
            <a:pPr marL="0" indent="0">
              <a:buNone/>
            </a:pPr>
            <a:r>
              <a:rPr lang="en-US" dirty="0" smtClean="0"/>
              <a:t>[Start at 2:05]</a:t>
            </a:r>
          </a:p>
          <a:p>
            <a:pPr marL="0" indent="0">
              <a:buNone/>
            </a:pPr>
            <a:endParaRPr lang="en-US" dirty="0"/>
          </a:p>
          <a:p>
            <a:pPr marL="0" indent="0">
              <a:buNone/>
            </a:pPr>
            <a:r>
              <a:rPr lang="en-US" dirty="0">
                <a:hlinkClick r:id="rId2"/>
              </a:rPr>
              <a:t>http://youtu.be/Pxhp1OhEZFc?t=</a:t>
            </a:r>
            <a:r>
              <a:rPr lang="en-US" dirty="0" smtClean="0">
                <a:hlinkClick r:id="rId2"/>
              </a:rPr>
              <a:t>2m5s</a:t>
            </a:r>
            <a:endParaRPr lang="en-US" dirty="0" smtClean="0"/>
          </a:p>
          <a:p>
            <a:pPr marL="0" indent="0">
              <a:buNone/>
            </a:pPr>
            <a:endParaRPr lang="en-US" dirty="0"/>
          </a:p>
        </p:txBody>
      </p:sp>
    </p:spTree>
    <p:extLst>
      <p:ext uri="{BB962C8B-B14F-4D97-AF65-F5344CB8AC3E}">
        <p14:creationId xmlns:p14="http://schemas.microsoft.com/office/powerpoint/2010/main" val="337701095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Clustering v. Topic Modeling</a:t>
            </a:r>
            <a:endParaRPr lang="en-US" dirty="0"/>
          </a:p>
        </p:txBody>
      </p:sp>
      <p:sp>
        <p:nvSpPr>
          <p:cNvPr id="3" name="Text Placeholder 2"/>
          <p:cNvSpPr>
            <a:spLocks noGrp="1"/>
          </p:cNvSpPr>
          <p:nvPr>
            <p:ph type="body" idx="1"/>
          </p:nvPr>
        </p:nvSpPr>
        <p:spPr/>
        <p:txBody>
          <a:bodyPr/>
          <a:lstStyle/>
          <a:p>
            <a:r>
              <a:rPr lang="en-US" dirty="0" smtClean="0"/>
              <a:t>Clustering</a:t>
            </a:r>
            <a:endParaRPr lang="en-US" dirty="0"/>
          </a:p>
        </p:txBody>
      </p:sp>
      <p:sp>
        <p:nvSpPr>
          <p:cNvPr id="4" name="Content Placeholder 3"/>
          <p:cNvSpPr>
            <a:spLocks noGrp="1"/>
          </p:cNvSpPr>
          <p:nvPr>
            <p:ph sz="half" idx="2"/>
          </p:nvPr>
        </p:nvSpPr>
        <p:spPr/>
        <p:txBody>
          <a:bodyPr/>
          <a:lstStyle/>
          <a:p>
            <a:pPr marL="0" indent="0">
              <a:buNone/>
            </a:pPr>
            <a:endParaRPr lang="en-US" dirty="0" smtClean="0"/>
          </a:p>
          <a:p>
            <a:pPr marL="0" indent="0">
              <a:buNone/>
            </a:pPr>
            <a:r>
              <a:rPr lang="en-US" dirty="0" smtClean="0"/>
              <a:t>These algorithms cluster documents according to the document-term matrix such that each cluster is based on the document similarity.</a:t>
            </a:r>
            <a:endParaRPr lang="en-US" dirty="0"/>
          </a:p>
        </p:txBody>
      </p:sp>
      <p:sp>
        <p:nvSpPr>
          <p:cNvPr id="5" name="Text Placeholder 4"/>
          <p:cNvSpPr>
            <a:spLocks noGrp="1"/>
          </p:cNvSpPr>
          <p:nvPr>
            <p:ph type="body" sz="quarter" idx="3"/>
          </p:nvPr>
        </p:nvSpPr>
        <p:spPr/>
        <p:txBody>
          <a:bodyPr/>
          <a:lstStyle/>
          <a:p>
            <a:r>
              <a:rPr lang="en-US" dirty="0" smtClean="0"/>
              <a:t>Topic Modeling</a:t>
            </a:r>
            <a:endParaRPr lang="en-US" dirty="0"/>
          </a:p>
        </p:txBody>
      </p:sp>
      <p:sp>
        <p:nvSpPr>
          <p:cNvPr id="6" name="Content Placeholder 5"/>
          <p:cNvSpPr>
            <a:spLocks noGrp="1"/>
          </p:cNvSpPr>
          <p:nvPr>
            <p:ph sz="quarter" idx="4"/>
          </p:nvPr>
        </p:nvSpPr>
        <p:spPr/>
        <p:txBody>
          <a:bodyPr/>
          <a:lstStyle/>
          <a:p>
            <a:pPr marL="0" indent="0">
              <a:buNone/>
            </a:pPr>
            <a:endParaRPr lang="en-US" dirty="0" smtClean="0"/>
          </a:p>
          <a:p>
            <a:pPr marL="0" indent="0">
              <a:buNone/>
            </a:pPr>
            <a:r>
              <a:rPr lang="en-US" dirty="0" smtClean="0"/>
              <a:t>These algorithms discover “topics” of similar “terms” appearing within “documents.” Then, users can see how terms constitute topics and how topics constitute documents.</a:t>
            </a:r>
            <a:endParaRPr lang="en-US" dirty="0"/>
          </a:p>
        </p:txBody>
      </p:sp>
    </p:spTree>
    <p:extLst>
      <p:ext uri="{BB962C8B-B14F-4D97-AF65-F5344CB8AC3E}">
        <p14:creationId xmlns:p14="http://schemas.microsoft.com/office/powerpoint/2010/main" val="3958477971"/>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 Modelling</a:t>
            </a:r>
            <a:endParaRPr lang="en-US" dirty="0"/>
          </a:p>
        </p:txBody>
      </p:sp>
      <p:sp>
        <p:nvSpPr>
          <p:cNvPr id="3" name="Content Placeholder 2"/>
          <p:cNvSpPr>
            <a:spLocks noGrp="1"/>
          </p:cNvSpPr>
          <p:nvPr>
            <p:ph idx="1"/>
          </p:nvPr>
        </p:nvSpPr>
        <p:spPr/>
        <p:txBody>
          <a:bodyPr>
            <a:normAutofit/>
          </a:bodyPr>
          <a:lstStyle/>
          <a:p>
            <a:pPr marL="0" indent="0">
              <a:buNone/>
            </a:pPr>
            <a:endParaRPr lang="en-US" dirty="0" smtClean="0">
              <a:hlinkClick r:id="rId2"/>
            </a:endParaRPr>
          </a:p>
          <a:p>
            <a:pPr marL="0" indent="0">
              <a:buNone/>
            </a:pPr>
            <a:r>
              <a:rPr lang="en-US" dirty="0" smtClean="0">
                <a:hlinkClick r:id="rId2"/>
              </a:rPr>
              <a:t>Latent </a:t>
            </a:r>
            <a:r>
              <a:rPr lang="en-US" dirty="0">
                <a:hlinkClick r:id="rId2"/>
              </a:rPr>
              <a:t>Dirichlet allocation</a:t>
            </a:r>
            <a:r>
              <a:rPr lang="en-US" dirty="0"/>
              <a:t>. D. M. Blei, A. Y. Ng, and </a:t>
            </a:r>
            <a:r>
              <a:rPr lang="en-US" sz="4000" b="1" dirty="0">
                <a:solidFill>
                  <a:srgbClr val="FF0000"/>
                </a:solidFill>
              </a:rPr>
              <a:t>M. I. Jordan</a:t>
            </a:r>
            <a:r>
              <a:rPr lang="en-US" sz="4000" dirty="0"/>
              <a:t>.</a:t>
            </a:r>
            <a:r>
              <a:rPr lang="en-US" dirty="0"/>
              <a:t> </a:t>
            </a:r>
            <a:r>
              <a:rPr lang="en-US" i="1" dirty="0"/>
              <a:t>Journal of Machine Learning Research</a:t>
            </a:r>
            <a:r>
              <a:rPr lang="en-US" dirty="0"/>
              <a:t>, 3, 993-1022, 2003.</a:t>
            </a:r>
          </a:p>
          <a:p>
            <a:pPr marL="0" indent="0">
              <a:buNone/>
            </a:pPr>
            <a:endParaRPr lang="en-US" sz="3800" dirty="0" smtClean="0">
              <a:solidFill>
                <a:srgbClr val="FF0000"/>
              </a:solidFill>
              <a:hlinkClick r:id="rId3"/>
            </a:endParaRPr>
          </a:p>
          <a:p>
            <a:pPr marL="0" indent="0">
              <a:buNone/>
            </a:pPr>
            <a:endParaRPr lang="en-US" dirty="0"/>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19141" y="4515346"/>
            <a:ext cx="4265499" cy="2864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6900333" y="6589581"/>
            <a:ext cx="1820334" cy="646331"/>
          </a:xfrm>
          <a:prstGeom prst="rect">
            <a:avLst/>
          </a:prstGeom>
          <a:solidFill>
            <a:schemeClr val="bg1"/>
          </a:solidFill>
        </p:spPr>
        <p:txBody>
          <a:bodyPr wrap="square" rtlCol="0">
            <a:spAutoFit/>
          </a:bodyPr>
          <a:lstStyle/>
          <a:p>
            <a:pPr algn="ctr"/>
            <a:r>
              <a:rPr lang="en-US" dirty="0" smtClean="0"/>
              <a:t>Michael I. Jordan</a:t>
            </a:r>
          </a:p>
          <a:p>
            <a:pPr algn="ctr"/>
            <a:r>
              <a:rPr lang="en-US" dirty="0" smtClean="0"/>
              <a:t>UC Berkeley CS</a:t>
            </a:r>
            <a:endParaRPr lang="en-US" dirty="0"/>
          </a:p>
        </p:txBody>
      </p:sp>
    </p:spTree>
    <p:extLst>
      <p:ext uri="{BB962C8B-B14F-4D97-AF65-F5344CB8AC3E}">
        <p14:creationId xmlns:p14="http://schemas.microsoft.com/office/powerpoint/2010/main" val="804837230"/>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TextShape 1"/>
          <p:cNvSpPr txBox="1"/>
          <p:nvPr/>
        </p:nvSpPr>
        <p:spPr>
          <a:xfrm>
            <a:off x="504001" y="301321"/>
            <a:ext cx="9071640" cy="1262160"/>
          </a:xfrm>
          <a:prstGeom prst="rect">
            <a:avLst/>
          </a:prstGeom>
        </p:spPr>
        <p:txBody>
          <a:bodyPr lIns="0" tIns="0" rIns="0" bIns="0" anchor="ctr"/>
          <a:lstStyle/>
          <a:p>
            <a:pPr algn="ctr"/>
            <a:r>
              <a:rPr lang="en-US" sz="4400" dirty="0">
                <a:latin typeface="Arial"/>
              </a:rPr>
              <a:t>Latent Dirichlet Allocation</a:t>
            </a:r>
            <a:endParaRPr dirty="0"/>
          </a:p>
        </p:txBody>
      </p:sp>
      <p:pic>
        <p:nvPicPr>
          <p:cNvPr id="127" name="Picture 126"/>
          <p:cNvPicPr/>
          <p:nvPr/>
        </p:nvPicPr>
        <p:blipFill>
          <a:blip r:embed="rId3"/>
          <a:stretch>
            <a:fillRect/>
          </a:stretch>
        </p:blipFill>
        <p:spPr>
          <a:xfrm>
            <a:off x="694081" y="1476720"/>
            <a:ext cx="8705520" cy="4581000"/>
          </a:xfrm>
          <a:prstGeom prst="rect">
            <a:avLst/>
          </a:prstGeom>
          <a:ln>
            <a:noFill/>
          </a:ln>
        </p:spPr>
      </p:pic>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TextShape 1"/>
          <p:cNvSpPr txBox="1"/>
          <p:nvPr/>
        </p:nvSpPr>
        <p:spPr>
          <a:xfrm>
            <a:off x="504001" y="301321"/>
            <a:ext cx="9071640" cy="1262160"/>
          </a:xfrm>
          <a:prstGeom prst="rect">
            <a:avLst/>
          </a:prstGeom>
        </p:spPr>
        <p:txBody>
          <a:bodyPr lIns="0" tIns="0" rIns="0" bIns="0" anchor="ctr"/>
          <a:lstStyle/>
          <a:p>
            <a:pPr algn="ctr"/>
            <a:r>
              <a:rPr lang="en-US" sz="4400" dirty="0">
                <a:latin typeface="Arial"/>
              </a:rPr>
              <a:t>Topic </a:t>
            </a:r>
            <a:r>
              <a:rPr lang="en-US" sz="4400" dirty="0" smtClean="0">
                <a:latin typeface="Arial"/>
              </a:rPr>
              <a:t>Modeling</a:t>
            </a:r>
            <a:endParaRPr dirty="0"/>
          </a:p>
        </p:txBody>
      </p:sp>
      <p:sp>
        <p:nvSpPr>
          <p:cNvPr id="124" name="TextShape 2"/>
          <p:cNvSpPr txBox="1"/>
          <p:nvPr/>
        </p:nvSpPr>
        <p:spPr>
          <a:xfrm>
            <a:off x="504000" y="1737360"/>
            <a:ext cx="4525200" cy="5637600"/>
          </a:xfrm>
          <a:prstGeom prst="rect">
            <a:avLst/>
          </a:prstGeom>
        </p:spPr>
        <p:txBody>
          <a:bodyPr lIns="0" tIns="0" rIns="0" bIns="0"/>
          <a:lstStyle/>
          <a:p>
            <a:pPr>
              <a:buSzPct val="45000"/>
            </a:pPr>
            <a:r>
              <a:rPr lang="en-US" sz="3200" dirty="0">
                <a:solidFill>
                  <a:srgbClr val="009933"/>
                </a:solidFill>
                <a:latin typeface="Arial"/>
              </a:rPr>
              <a:t>It does:</a:t>
            </a:r>
            <a:endParaRPr dirty="0"/>
          </a:p>
          <a:p>
            <a:pPr marL="457200" indent="-457200">
              <a:buSzPct val="45000"/>
              <a:buFont typeface="Arial" panose="020B0604020202020204" pitchFamily="34" charset="0"/>
              <a:buChar char="•"/>
            </a:pPr>
            <a:r>
              <a:rPr lang="en-US" sz="3200" dirty="0">
                <a:latin typeface="Arial"/>
              </a:rPr>
              <a:t>Allow </a:t>
            </a:r>
            <a:r>
              <a:rPr lang="en-US" sz="3200" dirty="0" smtClean="0">
                <a:latin typeface="Arial"/>
              </a:rPr>
              <a:t>categories/topics </a:t>
            </a:r>
            <a:r>
              <a:rPr lang="en-US" sz="3200" dirty="0">
                <a:latin typeface="Arial"/>
              </a:rPr>
              <a:t>to </a:t>
            </a:r>
            <a:r>
              <a:rPr lang="en-US" sz="3200" dirty="0" smtClean="0">
                <a:latin typeface="Arial"/>
              </a:rPr>
              <a:t>arise inductively</a:t>
            </a:r>
            <a:endParaRPr dirty="0"/>
          </a:p>
          <a:p>
            <a:pPr marL="457200" indent="-457200">
              <a:buSzPct val="45000"/>
              <a:buFont typeface="Arial" panose="020B0604020202020204" pitchFamily="34" charset="0"/>
              <a:buChar char="•"/>
            </a:pPr>
            <a:r>
              <a:rPr lang="en-US" sz="3200" dirty="0">
                <a:latin typeface="Arial"/>
              </a:rPr>
              <a:t>Find latent </a:t>
            </a:r>
            <a:r>
              <a:rPr lang="en-US" sz="3200" dirty="0" smtClean="0">
                <a:latin typeface="Arial"/>
              </a:rPr>
              <a:t>topics</a:t>
            </a:r>
            <a:endParaRPr dirty="0"/>
          </a:p>
          <a:p>
            <a:pPr marL="457200" indent="-457200">
              <a:buSzPct val="45000"/>
              <a:buFont typeface="Arial" panose="020B0604020202020204" pitchFamily="34" charset="0"/>
              <a:buChar char="•"/>
            </a:pPr>
            <a:r>
              <a:rPr lang="en-US" sz="3200" dirty="0">
                <a:latin typeface="Arial"/>
              </a:rPr>
              <a:t>Find patterns across </a:t>
            </a:r>
            <a:r>
              <a:rPr lang="en-US" sz="3200" dirty="0" smtClean="0">
                <a:latin typeface="Arial"/>
              </a:rPr>
              <a:t>documents</a:t>
            </a:r>
            <a:endParaRPr dirty="0"/>
          </a:p>
          <a:p>
            <a:pPr marL="457200" indent="-457200">
              <a:buSzPct val="45000"/>
              <a:buFont typeface="Arial" panose="020B0604020202020204" pitchFamily="34" charset="0"/>
              <a:buChar char="•"/>
            </a:pPr>
            <a:r>
              <a:rPr lang="en-US" sz="3200" dirty="0">
                <a:latin typeface="Arial"/>
              </a:rPr>
              <a:t>Handle large and diverse corpora</a:t>
            </a:r>
            <a:endParaRPr dirty="0"/>
          </a:p>
          <a:p>
            <a:pPr marL="457200" indent="-457200">
              <a:buSzPct val="45000"/>
              <a:buFont typeface="Arial" panose="020B0604020202020204" pitchFamily="34" charset="0"/>
              <a:buChar char="•"/>
            </a:pPr>
            <a:r>
              <a:rPr lang="en-US" sz="3200" dirty="0">
                <a:latin typeface="Arial"/>
              </a:rPr>
              <a:t>Find key differences between </a:t>
            </a:r>
            <a:r>
              <a:rPr lang="en-US" sz="3200" dirty="0" smtClean="0">
                <a:latin typeface="Arial"/>
              </a:rPr>
              <a:t>topics</a:t>
            </a:r>
            <a:endParaRPr dirty="0"/>
          </a:p>
        </p:txBody>
      </p:sp>
      <p:sp>
        <p:nvSpPr>
          <p:cNvPr id="125" name="TextShape 3"/>
          <p:cNvSpPr txBox="1"/>
          <p:nvPr/>
        </p:nvSpPr>
        <p:spPr>
          <a:xfrm>
            <a:off x="5394960" y="1737360"/>
            <a:ext cx="4525200" cy="5637600"/>
          </a:xfrm>
          <a:prstGeom prst="rect">
            <a:avLst/>
          </a:prstGeom>
        </p:spPr>
        <p:txBody>
          <a:bodyPr lIns="0" tIns="0" rIns="0" bIns="0"/>
          <a:lstStyle/>
          <a:p>
            <a:pPr>
              <a:buSzPct val="45000"/>
            </a:pPr>
            <a:r>
              <a:rPr lang="en-US" sz="3200" dirty="0">
                <a:solidFill>
                  <a:srgbClr val="FF3333"/>
                </a:solidFill>
                <a:latin typeface="Arial"/>
              </a:rPr>
              <a:t>It does not:</a:t>
            </a:r>
            <a:endParaRPr dirty="0"/>
          </a:p>
          <a:p>
            <a:pPr marL="457200" indent="-457200">
              <a:buSzPct val="45000"/>
              <a:buFont typeface="Arial" panose="020B0604020202020204" pitchFamily="34" charset="0"/>
              <a:buChar char="•"/>
            </a:pPr>
            <a:r>
              <a:rPr lang="en-US" sz="3200" dirty="0">
                <a:latin typeface="Arial"/>
              </a:rPr>
              <a:t>Find the “one” best way to categorize text</a:t>
            </a:r>
            <a:endParaRPr dirty="0"/>
          </a:p>
          <a:p>
            <a:pPr marL="457200" indent="-457200">
              <a:buSzPct val="45000"/>
              <a:buFont typeface="Arial" panose="020B0604020202020204" pitchFamily="34" charset="0"/>
              <a:buChar char="•"/>
            </a:pPr>
            <a:r>
              <a:rPr lang="en-US" sz="3200" dirty="0">
                <a:latin typeface="Arial"/>
              </a:rPr>
              <a:t>Capture the categories </a:t>
            </a:r>
            <a:r>
              <a:rPr lang="en-US" sz="3200" i="1" dirty="0">
                <a:latin typeface="Arial"/>
              </a:rPr>
              <a:t>you</a:t>
            </a:r>
            <a:r>
              <a:rPr lang="en-US" sz="3200" dirty="0">
                <a:latin typeface="Arial"/>
              </a:rPr>
              <a:t> want</a:t>
            </a:r>
            <a:endParaRPr dirty="0"/>
          </a:p>
          <a:p>
            <a:pPr marL="457200" indent="-457200">
              <a:buSzPct val="45000"/>
              <a:buFont typeface="Arial" panose="020B0604020202020204" pitchFamily="34" charset="0"/>
              <a:buChar char="•"/>
            </a:pPr>
            <a:r>
              <a:rPr lang="en-US" sz="3200" dirty="0">
                <a:latin typeface="Arial"/>
              </a:rPr>
              <a:t>Tell you who does what to </a:t>
            </a:r>
            <a:r>
              <a:rPr lang="en-US" sz="3200" dirty="0" smtClean="0">
                <a:latin typeface="Arial"/>
              </a:rPr>
              <a:t>whom, etc.</a:t>
            </a:r>
            <a:endParaRPr dirty="0"/>
          </a:p>
          <a:p>
            <a:pPr marL="457200" indent="-457200">
              <a:buSzPct val="45000"/>
              <a:buFont typeface="Arial" panose="020B0604020202020204" pitchFamily="34" charset="0"/>
              <a:buChar char="•"/>
            </a:pPr>
            <a:r>
              <a:rPr lang="en-US" sz="3200" i="1" dirty="0">
                <a:latin typeface="Arial"/>
              </a:rPr>
              <a:t>Magically</a:t>
            </a:r>
            <a:r>
              <a:rPr lang="en-US" sz="3200" dirty="0">
                <a:latin typeface="Arial"/>
              </a:rPr>
              <a:t> reveal meaning</a:t>
            </a:r>
            <a:endParaRPr dirty="0"/>
          </a:p>
        </p:txBody>
      </p:sp>
    </p:spTree>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 Practical Example</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815127398"/>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raph3.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1996"/>
            <a:ext cx="10080625" cy="7330595"/>
          </a:xfrm>
          <a:prstGeom prst="rect">
            <a:avLst/>
          </a:prstGeom>
        </p:spPr>
      </p:pic>
      <p:sp>
        <p:nvSpPr>
          <p:cNvPr id="3" name="TextBox 2"/>
          <p:cNvSpPr txBox="1"/>
          <p:nvPr/>
        </p:nvSpPr>
        <p:spPr>
          <a:xfrm>
            <a:off x="2421028" y="6664619"/>
            <a:ext cx="2202260" cy="378777"/>
          </a:xfrm>
          <a:prstGeom prst="rect">
            <a:avLst/>
          </a:prstGeom>
          <a:solidFill>
            <a:schemeClr val="bg1"/>
          </a:solidFill>
        </p:spPr>
        <p:txBody>
          <a:bodyPr wrap="square" lIns="100794" tIns="50397" rIns="100794" bIns="50397" rtlCol="0">
            <a:spAutoFit/>
          </a:bodyPr>
          <a:lstStyle/>
          <a:p>
            <a:r>
              <a:rPr lang="en-US" dirty="0" smtClean="0"/>
              <a:t>MOOC Frame</a:t>
            </a:r>
            <a:endParaRPr lang="en-US" dirty="0"/>
          </a:p>
        </p:txBody>
      </p:sp>
      <p:sp>
        <p:nvSpPr>
          <p:cNvPr id="4" name="TextBox 3"/>
          <p:cNvSpPr txBox="1"/>
          <p:nvPr/>
        </p:nvSpPr>
        <p:spPr>
          <a:xfrm>
            <a:off x="6143376" y="6658543"/>
            <a:ext cx="3106212" cy="378777"/>
          </a:xfrm>
          <a:prstGeom prst="rect">
            <a:avLst/>
          </a:prstGeom>
          <a:solidFill>
            <a:schemeClr val="bg1"/>
          </a:solidFill>
        </p:spPr>
        <p:txBody>
          <a:bodyPr wrap="square" lIns="100794" tIns="50397" rIns="100794" bIns="50397" rtlCol="0">
            <a:spAutoFit/>
          </a:bodyPr>
          <a:lstStyle/>
          <a:p>
            <a:r>
              <a:rPr lang="en-US" dirty="0" smtClean="0"/>
              <a:t>Distance Education Frame</a:t>
            </a:r>
            <a:endParaRPr lang="en-US" dirty="0"/>
          </a:p>
        </p:txBody>
      </p:sp>
      <p:sp>
        <p:nvSpPr>
          <p:cNvPr id="5" name="TextBox 4"/>
          <p:cNvSpPr txBox="1"/>
          <p:nvPr/>
        </p:nvSpPr>
        <p:spPr>
          <a:xfrm>
            <a:off x="3248121" y="231527"/>
            <a:ext cx="4746957" cy="576753"/>
          </a:xfrm>
          <a:prstGeom prst="rect">
            <a:avLst/>
          </a:prstGeom>
          <a:solidFill>
            <a:srgbClr val="EAF2F4"/>
          </a:solidFill>
        </p:spPr>
        <p:txBody>
          <a:bodyPr wrap="square" lIns="100794" tIns="50397" rIns="100794" bIns="50397" rtlCol="0">
            <a:spAutoFit/>
          </a:bodyPr>
          <a:lstStyle/>
          <a:p>
            <a:r>
              <a:rPr lang="en-US" sz="3100" dirty="0"/>
              <a:t>Two Waves, Two Frames</a:t>
            </a:r>
          </a:p>
        </p:txBody>
      </p:sp>
    </p:spTree>
    <p:extLst>
      <p:ext uri="{BB962C8B-B14F-4D97-AF65-F5344CB8AC3E}">
        <p14:creationId xmlns:p14="http://schemas.microsoft.com/office/powerpoint/2010/main" val="2957000522"/>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aph3.jpg"/>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0" y="111996"/>
            <a:ext cx="10080625" cy="7330595"/>
          </a:xfrm>
          <a:prstGeom prst="rect">
            <a:avLst/>
          </a:prstGeom>
        </p:spPr>
      </p:pic>
      <p:grpSp>
        <p:nvGrpSpPr>
          <p:cNvPr id="11" name="Group 10"/>
          <p:cNvGrpSpPr/>
          <p:nvPr/>
        </p:nvGrpSpPr>
        <p:grpSpPr>
          <a:xfrm>
            <a:off x="0" y="111994"/>
            <a:ext cx="10094963" cy="7110462"/>
            <a:chOff x="0" y="101599"/>
            <a:chExt cx="9157006" cy="6450482"/>
          </a:xfrm>
        </p:grpSpPr>
        <p:sp>
          <p:nvSpPr>
            <p:cNvPr id="8" name="Rectangle 7"/>
            <p:cNvSpPr/>
            <p:nvPr/>
          </p:nvSpPr>
          <p:spPr>
            <a:xfrm>
              <a:off x="0" y="101599"/>
              <a:ext cx="9144000" cy="70661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Rectangle 8"/>
            <p:cNvSpPr/>
            <p:nvPr/>
          </p:nvSpPr>
          <p:spPr>
            <a:xfrm>
              <a:off x="121422" y="101600"/>
              <a:ext cx="761419" cy="56241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Rectangle 9"/>
            <p:cNvSpPr/>
            <p:nvPr/>
          </p:nvSpPr>
          <p:spPr>
            <a:xfrm>
              <a:off x="13006" y="5272615"/>
              <a:ext cx="9144000" cy="12794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Content Placeholder 3"/>
          <p:cNvSpPr>
            <a:spLocks noGrp="1"/>
          </p:cNvSpPr>
          <p:nvPr>
            <p:ph sz="half" idx="2"/>
          </p:nvPr>
        </p:nvSpPr>
        <p:spPr/>
        <p:txBody>
          <a:bodyPr/>
          <a:lstStyle/>
          <a:p>
            <a:r>
              <a:rPr lang="en-US" dirty="0" smtClean="0"/>
              <a:t>1998-2002 (peak in 2000)</a:t>
            </a:r>
          </a:p>
          <a:p>
            <a:endParaRPr lang="en-US" dirty="0" smtClean="0"/>
          </a:p>
          <a:p>
            <a:endParaRPr lang="en-US" dirty="0" smtClean="0"/>
          </a:p>
          <a:p>
            <a:r>
              <a:rPr lang="en-US" dirty="0" smtClean="0"/>
              <a:t>Closely associated with states that have extensive higher education systems</a:t>
            </a:r>
          </a:p>
          <a:p>
            <a:endParaRPr lang="en-US" dirty="0" smtClean="0"/>
          </a:p>
          <a:p>
            <a:r>
              <a:rPr lang="en-US" dirty="0" smtClean="0"/>
              <a:t>Focus on content</a:t>
            </a:r>
            <a:endParaRPr lang="en-US" dirty="0"/>
          </a:p>
        </p:txBody>
      </p:sp>
      <p:sp>
        <p:nvSpPr>
          <p:cNvPr id="6" name="Content Placeholder 5"/>
          <p:cNvSpPr>
            <a:spLocks noGrp="1"/>
          </p:cNvSpPr>
          <p:nvPr>
            <p:ph sz="quarter" idx="4"/>
          </p:nvPr>
        </p:nvSpPr>
        <p:spPr/>
        <p:txBody>
          <a:bodyPr/>
          <a:lstStyle/>
          <a:p>
            <a:r>
              <a:rPr lang="en-US" dirty="0" smtClean="0"/>
              <a:t>Spiked in 2012, and increased again in 2013</a:t>
            </a:r>
          </a:p>
          <a:p>
            <a:endParaRPr lang="en-US" dirty="0" smtClean="0"/>
          </a:p>
          <a:p>
            <a:r>
              <a:rPr lang="en-US" dirty="0" smtClean="0"/>
              <a:t>Closely associated with data, measurement, and testing (analytics)</a:t>
            </a:r>
          </a:p>
          <a:p>
            <a:endParaRPr lang="en-US" dirty="0" smtClean="0"/>
          </a:p>
          <a:p>
            <a:r>
              <a:rPr lang="en-US" dirty="0" smtClean="0"/>
              <a:t>Focus on platform</a:t>
            </a:r>
            <a:endParaRPr lang="en-US" dirty="0"/>
          </a:p>
        </p:txBody>
      </p:sp>
      <p:sp>
        <p:nvSpPr>
          <p:cNvPr id="3" name="Text Placeholder 2"/>
          <p:cNvSpPr>
            <a:spLocks noGrp="1"/>
          </p:cNvSpPr>
          <p:nvPr>
            <p:ph type="body" idx="1"/>
          </p:nvPr>
        </p:nvSpPr>
        <p:spPr/>
        <p:txBody>
          <a:bodyPr/>
          <a:lstStyle/>
          <a:p>
            <a:r>
              <a:rPr lang="en-US" dirty="0" smtClean="0"/>
              <a:t>Distance Education Frame</a:t>
            </a:r>
            <a:endParaRPr lang="en-US" dirty="0"/>
          </a:p>
        </p:txBody>
      </p:sp>
      <p:sp>
        <p:nvSpPr>
          <p:cNvPr id="5" name="Text Placeholder 4"/>
          <p:cNvSpPr>
            <a:spLocks noGrp="1"/>
          </p:cNvSpPr>
          <p:nvPr>
            <p:ph type="body" sz="quarter" idx="3"/>
          </p:nvPr>
        </p:nvSpPr>
        <p:spPr/>
        <p:txBody>
          <a:bodyPr>
            <a:normAutofit/>
          </a:bodyPr>
          <a:lstStyle/>
          <a:p>
            <a:r>
              <a:rPr lang="en-US" dirty="0" smtClean="0"/>
              <a:t>MOOC Frame</a:t>
            </a:r>
            <a:endParaRPr lang="en-US" dirty="0"/>
          </a:p>
        </p:txBody>
      </p:sp>
      <p:sp>
        <p:nvSpPr>
          <p:cNvPr id="2" name="Title 1"/>
          <p:cNvSpPr>
            <a:spLocks noGrp="1"/>
          </p:cNvSpPr>
          <p:nvPr>
            <p:ph type="title"/>
          </p:nvPr>
        </p:nvSpPr>
        <p:spPr/>
        <p:txBody>
          <a:bodyPr>
            <a:normAutofit/>
          </a:bodyPr>
          <a:lstStyle/>
          <a:p>
            <a:r>
              <a:rPr lang="en-US" dirty="0" smtClean="0"/>
              <a:t>Two Waves of Online Higher Ed</a:t>
            </a:r>
            <a:endParaRPr lang="en-US" dirty="0"/>
          </a:p>
        </p:txBody>
      </p:sp>
    </p:spTree>
    <p:extLst>
      <p:ext uri="{BB962C8B-B14F-4D97-AF65-F5344CB8AC3E}">
        <p14:creationId xmlns:p14="http://schemas.microsoft.com/office/powerpoint/2010/main" val="13601583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Shape 1"/>
          <p:cNvSpPr txBox="1"/>
          <p:nvPr/>
        </p:nvSpPr>
        <p:spPr>
          <a:xfrm>
            <a:off x="504001" y="301320"/>
            <a:ext cx="9071640" cy="887400"/>
          </a:xfrm>
          <a:prstGeom prst="rect">
            <a:avLst/>
          </a:prstGeom>
        </p:spPr>
        <p:txBody>
          <a:bodyPr lIns="0" tIns="0" rIns="0" bIns="0" anchor="ctr"/>
          <a:lstStyle/>
          <a:p>
            <a:pPr algn="ctr"/>
            <a:r>
              <a:rPr lang="en-US" sz="4400" dirty="0" smtClean="0">
                <a:latin typeface="Arial"/>
              </a:rPr>
              <a:t>Types of Language</a:t>
            </a:r>
            <a:endParaRPr dirty="0"/>
          </a:p>
        </p:txBody>
      </p:sp>
      <p:sp>
        <p:nvSpPr>
          <p:cNvPr id="49" name="TextShape 2"/>
          <p:cNvSpPr txBox="1"/>
          <p:nvPr/>
        </p:nvSpPr>
        <p:spPr>
          <a:xfrm>
            <a:off x="419450" y="1414484"/>
            <a:ext cx="9071640" cy="1379382"/>
          </a:xfrm>
          <a:prstGeom prst="rect">
            <a:avLst/>
          </a:prstGeom>
        </p:spPr>
        <p:txBody>
          <a:bodyPr lIns="0" tIns="0" rIns="0" bIns="0"/>
          <a:lstStyle/>
          <a:p>
            <a:pPr>
              <a:buSzPct val="45000"/>
            </a:pPr>
            <a:r>
              <a:rPr lang="en-US" sz="3200" i="1" dirty="0">
                <a:latin typeface="Arial"/>
              </a:rPr>
              <a:t>Natural Language</a:t>
            </a:r>
          </a:p>
          <a:p>
            <a:pPr lvl="1">
              <a:buSzPct val="75000"/>
            </a:pPr>
            <a:endParaRPr lang="en-US" dirty="0"/>
          </a:p>
          <a:p>
            <a:pPr lvl="1">
              <a:buSzPct val="75000"/>
            </a:pPr>
            <a:r>
              <a:rPr lang="en-US" sz="2800" dirty="0">
                <a:latin typeface="Arial"/>
              </a:rPr>
              <a:t>“Time </a:t>
            </a:r>
            <a:r>
              <a:rPr lang="en-US" sz="2800" dirty="0">
                <a:solidFill>
                  <a:srgbClr val="6600FF"/>
                </a:solidFill>
                <a:latin typeface="Arial"/>
              </a:rPr>
              <a:t>flies like</a:t>
            </a:r>
            <a:r>
              <a:rPr lang="en-US" sz="2800" dirty="0">
                <a:latin typeface="Arial"/>
              </a:rPr>
              <a:t> an arrow. Fruit</a:t>
            </a:r>
            <a:r>
              <a:rPr lang="en-US" sz="2800" dirty="0">
                <a:solidFill>
                  <a:srgbClr val="6600FF"/>
                </a:solidFill>
                <a:latin typeface="Arial"/>
              </a:rPr>
              <a:t> flies like</a:t>
            </a:r>
            <a:r>
              <a:rPr lang="en-US" sz="2800" dirty="0">
                <a:latin typeface="Arial"/>
              </a:rPr>
              <a:t> a banana.”</a:t>
            </a:r>
            <a:endParaRPr dirty="0"/>
          </a:p>
        </p:txBody>
      </p:sp>
      <p:pic>
        <p:nvPicPr>
          <p:cNvPr id="50" name="Picture 49"/>
          <p:cNvPicPr/>
          <p:nvPr/>
        </p:nvPicPr>
        <p:blipFill>
          <a:blip r:embed="rId3"/>
          <a:stretch>
            <a:fillRect/>
          </a:stretch>
        </p:blipFill>
        <p:spPr>
          <a:xfrm>
            <a:off x="1645921" y="3673610"/>
            <a:ext cx="6096960" cy="1383480"/>
          </a:xfrm>
          <a:prstGeom prst="rect">
            <a:avLst/>
          </a:prstGeom>
          <a:ln>
            <a:noFill/>
          </a:ln>
        </p:spPr>
      </p:pic>
      <p:sp>
        <p:nvSpPr>
          <p:cNvPr id="51" name="TextShape 3"/>
          <p:cNvSpPr txBox="1"/>
          <p:nvPr/>
        </p:nvSpPr>
        <p:spPr>
          <a:xfrm>
            <a:off x="4955270" y="5291252"/>
            <a:ext cx="4795560" cy="1882080"/>
          </a:xfrm>
          <a:prstGeom prst="rect">
            <a:avLst/>
          </a:prstGeom>
        </p:spPr>
        <p:txBody>
          <a:bodyPr lIns="89991" tIns="44996" rIns="89991" bIns="44996"/>
          <a:lstStyle/>
          <a:p>
            <a:r>
              <a:rPr lang="en-US" dirty="0">
                <a:latin typeface="Arial"/>
              </a:rPr>
              <a:t>import scipy</a:t>
            </a:r>
            <a:endParaRPr dirty="0"/>
          </a:p>
          <a:p>
            <a:r>
              <a:rPr lang="en-US" dirty="0">
                <a:latin typeface="Arial"/>
              </a:rPr>
              <a:t>from scipy import sparse</a:t>
            </a:r>
            <a:endParaRPr dirty="0"/>
          </a:p>
          <a:p>
            <a:endParaRPr dirty="0"/>
          </a:p>
          <a:p>
            <a:r>
              <a:rPr lang="en-US" dirty="0">
                <a:latin typeface="Arial"/>
              </a:rPr>
              <a:t>n = 200000</a:t>
            </a:r>
            <a:endParaRPr dirty="0"/>
          </a:p>
          <a:p>
            <a:r>
              <a:rPr lang="en-US" dirty="0">
                <a:latin typeface="Arial"/>
              </a:rPr>
              <a:t>matrix = scipy.sparse.rand(n, n, density=.001)</a:t>
            </a:r>
            <a:endParaRPr dirty="0"/>
          </a:p>
          <a:p>
            <a:r>
              <a:rPr lang="en-US" dirty="0">
                <a:latin typeface="Arial"/>
              </a:rPr>
              <a:t>print matrix</a:t>
            </a:r>
            <a:endParaRPr dirty="0"/>
          </a:p>
          <a:p>
            <a:endParaRPr dirty="0"/>
          </a:p>
        </p:txBody>
      </p:sp>
      <p:pic>
        <p:nvPicPr>
          <p:cNvPr id="52" name="Picture 51"/>
          <p:cNvPicPr/>
          <p:nvPr/>
        </p:nvPicPr>
        <p:blipFill>
          <a:blip r:embed="rId4"/>
          <a:stretch>
            <a:fillRect/>
          </a:stretch>
        </p:blipFill>
        <p:spPr>
          <a:xfrm>
            <a:off x="640080" y="5192245"/>
            <a:ext cx="2927520" cy="1879920"/>
          </a:xfrm>
          <a:prstGeom prst="rect">
            <a:avLst/>
          </a:prstGeom>
          <a:ln>
            <a:noFill/>
          </a:ln>
        </p:spPr>
      </p:pic>
      <p:sp>
        <p:nvSpPr>
          <p:cNvPr id="53" name="TextShape 4"/>
          <p:cNvSpPr txBox="1"/>
          <p:nvPr/>
        </p:nvSpPr>
        <p:spPr>
          <a:xfrm>
            <a:off x="640080" y="3128570"/>
            <a:ext cx="3948840" cy="545040"/>
          </a:xfrm>
          <a:prstGeom prst="rect">
            <a:avLst/>
          </a:prstGeom>
        </p:spPr>
        <p:txBody>
          <a:bodyPr lIns="0" tIns="0" rIns="0" bIns="0"/>
          <a:lstStyle/>
          <a:p>
            <a:pPr>
              <a:buSzPct val="45000"/>
            </a:pPr>
            <a:r>
              <a:rPr lang="en-US" sz="3200" i="1" dirty="0">
                <a:latin typeface="Arial"/>
              </a:rPr>
              <a:t>Artificial Language</a:t>
            </a:r>
            <a:endParaRPr i="1" dirty="0"/>
          </a:p>
        </p:txBody>
      </p:sp>
    </p:spTree>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dirty="0"/>
              <a:t>Two Axes of Comparison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1017229"/>
              </p:ext>
            </p:extLst>
          </p:nvPr>
        </p:nvGraphicFramePr>
        <p:xfrm>
          <a:off x="504031" y="1763925"/>
          <a:ext cx="9072563" cy="49890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p:cNvSpPr/>
          <p:nvPr/>
        </p:nvSpPr>
        <p:spPr>
          <a:xfrm>
            <a:off x="330593" y="5133774"/>
            <a:ext cx="9451041" cy="19057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100794" tIns="50397" rIns="100794" bIns="50397" rtlCol="0" anchor="ctr"/>
          <a:lstStyle/>
          <a:p>
            <a:pPr algn="ctr"/>
            <a:endParaRPr lang="en-US" dirty="0"/>
          </a:p>
        </p:txBody>
      </p:sp>
    </p:spTree>
    <p:extLst>
      <p:ext uri="{BB962C8B-B14F-4D97-AF65-F5344CB8AC3E}">
        <p14:creationId xmlns:p14="http://schemas.microsoft.com/office/powerpoint/2010/main" val="1808476755"/>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dirty="0"/>
              <a:t>Two Axes of Comparison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401211270"/>
              </p:ext>
            </p:extLst>
          </p:nvPr>
        </p:nvGraphicFramePr>
        <p:xfrm>
          <a:off x="504031" y="1763925"/>
          <a:ext cx="9072563" cy="49890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148885"/>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Hand Coding V. Topic </a:t>
            </a:r>
            <a:r>
              <a:rPr lang="en-US" dirty="0"/>
              <a:t>M</a:t>
            </a:r>
            <a:r>
              <a:rPr lang="en-US" dirty="0" smtClean="0"/>
              <a:t>odeling </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41522936"/>
              </p:ext>
            </p:extLst>
          </p:nvPr>
        </p:nvGraphicFramePr>
        <p:xfrm>
          <a:off x="504031" y="1763924"/>
          <a:ext cx="9072563" cy="4838192"/>
        </p:xfrm>
        <a:graphic>
          <a:graphicData uri="http://schemas.openxmlformats.org/drawingml/2006/table">
            <a:tbl>
              <a:tblPr firstRow="1" bandRow="1">
                <a:tableStyleId>{073A0DAA-6AF3-43AB-8588-CEC1D06C72B9}</a:tableStyleId>
              </a:tblPr>
              <a:tblGrid>
                <a:gridCol w="2235630"/>
                <a:gridCol w="2956903"/>
                <a:gridCol w="3880030"/>
              </a:tblGrid>
              <a:tr h="436781">
                <a:tc>
                  <a:txBody>
                    <a:bodyPr/>
                    <a:lstStyle/>
                    <a:p>
                      <a:endParaRPr lang="en-US" sz="2200" dirty="0"/>
                    </a:p>
                  </a:txBody>
                  <a:tcPr marL="100806" marR="100806" marT="50398" marB="50398"/>
                </a:tc>
                <a:tc>
                  <a:txBody>
                    <a:bodyPr/>
                    <a:lstStyle/>
                    <a:p>
                      <a:pPr algn="ctr"/>
                      <a:r>
                        <a:rPr lang="en-US" sz="2200" dirty="0" smtClean="0"/>
                        <a:t>Hand Coding</a:t>
                      </a:r>
                      <a:endParaRPr lang="en-US" sz="2200" dirty="0"/>
                    </a:p>
                  </a:txBody>
                  <a:tcPr marL="100806" marR="100806" marT="50398" marB="50398"/>
                </a:tc>
                <a:tc>
                  <a:txBody>
                    <a:bodyPr/>
                    <a:lstStyle/>
                    <a:p>
                      <a:pPr algn="ctr"/>
                      <a:r>
                        <a:rPr lang="en-US" sz="2200" dirty="0" smtClean="0"/>
                        <a:t>Topic Modeling</a:t>
                      </a:r>
                      <a:endParaRPr lang="en-US" sz="2200" dirty="0"/>
                    </a:p>
                  </a:txBody>
                  <a:tcPr marL="100806" marR="100806" marT="50398" marB="50398"/>
                </a:tc>
              </a:tr>
              <a:tr h="772767">
                <a:tc>
                  <a:txBody>
                    <a:bodyPr/>
                    <a:lstStyle/>
                    <a:p>
                      <a:r>
                        <a:rPr lang="en-US" sz="2200" b="1" dirty="0" smtClean="0"/>
                        <a:t>Selecting Articles</a:t>
                      </a:r>
                      <a:endParaRPr lang="en-US" sz="2200" b="1" dirty="0"/>
                    </a:p>
                  </a:txBody>
                  <a:tcPr marL="100806" marR="100806" marT="50398" marB="50398" anchor="ctr"/>
                </a:tc>
                <a:tc>
                  <a:txBody>
                    <a:bodyPr/>
                    <a:lstStyle/>
                    <a:p>
                      <a:r>
                        <a:rPr lang="en-US" sz="2200" dirty="0" smtClean="0"/>
                        <a:t>Sample</a:t>
                      </a:r>
                      <a:r>
                        <a:rPr lang="en-US" sz="2200" baseline="0" dirty="0" smtClean="0"/>
                        <a:t> or find small populations</a:t>
                      </a:r>
                      <a:endParaRPr lang="en-US" sz="2200" dirty="0"/>
                    </a:p>
                  </a:txBody>
                  <a:tcPr marL="100806" marR="100806" marT="50398" marB="50398" anchor="ctr"/>
                </a:tc>
                <a:tc>
                  <a:txBody>
                    <a:bodyPr/>
                    <a:lstStyle/>
                    <a:p>
                      <a:r>
                        <a:rPr lang="en-US" sz="2200" dirty="0" smtClean="0"/>
                        <a:t>Broadly </a:t>
                      </a:r>
                      <a:r>
                        <a:rPr lang="en-US" sz="2200" baseline="0" dirty="0" smtClean="0"/>
                        <a:t>inclusive</a:t>
                      </a:r>
                      <a:endParaRPr lang="en-US" sz="2200" dirty="0"/>
                    </a:p>
                  </a:txBody>
                  <a:tcPr marL="100806" marR="100806" marT="50398" marB="50398" anchor="ctr"/>
                </a:tc>
              </a:tr>
              <a:tr h="436781">
                <a:tc>
                  <a:txBody>
                    <a:bodyPr/>
                    <a:lstStyle/>
                    <a:p>
                      <a:r>
                        <a:rPr lang="en-US" sz="2200" b="1" dirty="0" smtClean="0"/>
                        <a:t>Sample size limit</a:t>
                      </a:r>
                      <a:endParaRPr lang="en-US" sz="2200" b="1" dirty="0"/>
                    </a:p>
                  </a:txBody>
                  <a:tcPr marL="100806" marR="100806" marT="50398" marB="50398" anchor="ctr"/>
                </a:tc>
                <a:tc>
                  <a:txBody>
                    <a:bodyPr/>
                    <a:lstStyle/>
                    <a:p>
                      <a:r>
                        <a:rPr lang="en-US" sz="2200" dirty="0" smtClean="0"/>
                        <a:t>Human resources</a:t>
                      </a:r>
                      <a:endParaRPr lang="en-US" sz="2200" dirty="0"/>
                    </a:p>
                  </a:txBody>
                  <a:tcPr marL="100806" marR="100806" marT="50398" marB="50398" anchor="ctr"/>
                </a:tc>
                <a:tc>
                  <a:txBody>
                    <a:bodyPr/>
                    <a:lstStyle/>
                    <a:p>
                      <a:r>
                        <a:rPr lang="en-US" sz="2200" dirty="0" smtClean="0"/>
                        <a:t>Computational resources</a:t>
                      </a:r>
                      <a:endParaRPr lang="en-US" sz="2200" dirty="0"/>
                    </a:p>
                  </a:txBody>
                  <a:tcPr marL="100806" marR="100806" marT="50398" marB="50398" anchor="ctr"/>
                </a:tc>
              </a:tr>
              <a:tr h="772767">
                <a:tc>
                  <a:txBody>
                    <a:bodyPr/>
                    <a:lstStyle/>
                    <a:p>
                      <a:r>
                        <a:rPr lang="en-US" sz="2200" b="1" dirty="0" smtClean="0"/>
                        <a:t>Coding scheme</a:t>
                      </a:r>
                      <a:endParaRPr lang="en-US" sz="2200" b="1" dirty="0"/>
                    </a:p>
                  </a:txBody>
                  <a:tcPr marL="100806" marR="100806" marT="50398" marB="50398" anchor="ctr"/>
                </a:tc>
                <a:tc>
                  <a:txBody>
                    <a:bodyPr/>
                    <a:lstStyle/>
                    <a:p>
                      <a:r>
                        <a:rPr lang="en-US" sz="2200" dirty="0" smtClean="0"/>
                        <a:t>Expert derived</a:t>
                      </a:r>
                      <a:endParaRPr lang="en-US" sz="2200" dirty="0"/>
                    </a:p>
                  </a:txBody>
                  <a:tcPr marL="100806" marR="100806" marT="50398" marB="50398" anchor="ctr"/>
                </a:tc>
                <a:tc>
                  <a:txBody>
                    <a:bodyPr/>
                    <a:lstStyle/>
                    <a:p>
                      <a:r>
                        <a:rPr lang="en-US" sz="2200" dirty="0" smtClean="0"/>
                        <a:t>Computer derived</a:t>
                      </a:r>
                      <a:endParaRPr lang="en-US" sz="2200" dirty="0"/>
                    </a:p>
                  </a:txBody>
                  <a:tcPr marL="100806" marR="100806" marT="50398" marB="50398" anchor="ctr"/>
                </a:tc>
              </a:tr>
              <a:tr h="772767">
                <a:tc>
                  <a:txBody>
                    <a:bodyPr/>
                    <a:lstStyle/>
                    <a:p>
                      <a:r>
                        <a:rPr lang="en-US" sz="2200" b="1" dirty="0" smtClean="0"/>
                        <a:t>Assumptions</a:t>
                      </a:r>
                      <a:endParaRPr lang="en-US" sz="2200" b="1" dirty="0"/>
                    </a:p>
                  </a:txBody>
                  <a:tcPr marL="100806" marR="100806" marT="50398" marB="50398" anchor="ctr"/>
                </a:tc>
                <a:tc>
                  <a:txBody>
                    <a:bodyPr/>
                    <a:lstStyle/>
                    <a:p>
                      <a:r>
                        <a:rPr lang="en-US" sz="2200" dirty="0" smtClean="0"/>
                        <a:t>Categories are exclusive</a:t>
                      </a:r>
                      <a:endParaRPr lang="en-US" sz="2200" dirty="0"/>
                    </a:p>
                  </a:txBody>
                  <a:tcPr marL="100806" marR="100806" marT="50398" marB="50398" anchor="ctr"/>
                </a:tc>
                <a:tc>
                  <a:txBody>
                    <a:bodyPr/>
                    <a:lstStyle/>
                    <a:p>
                      <a:r>
                        <a:rPr lang="en-US" sz="2200" dirty="0" smtClean="0"/>
                        <a:t>Categories</a:t>
                      </a:r>
                      <a:r>
                        <a:rPr lang="en-US" sz="2200" baseline="0" dirty="0" smtClean="0"/>
                        <a:t> overlap (topics &amp; words)</a:t>
                      </a:r>
                      <a:endParaRPr lang="en-US" sz="2200" dirty="0"/>
                    </a:p>
                  </a:txBody>
                  <a:tcPr marL="100806" marR="100806" marT="50398" marB="50398" anchor="ctr"/>
                </a:tc>
              </a:tr>
              <a:tr h="77276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200" b="1" dirty="0" smtClean="0"/>
                        <a:t>Reliability</a:t>
                      </a:r>
                    </a:p>
                  </a:txBody>
                  <a:tcPr marL="100806" marR="100806" marT="50398" marB="50398" anchor="ctr"/>
                </a:tc>
                <a:tc>
                  <a:txBody>
                    <a:bodyPr/>
                    <a:lstStyle/>
                    <a:p>
                      <a:r>
                        <a:rPr lang="en-US" sz="2200" dirty="0" smtClean="0"/>
                        <a:t>Heavy burden of specification (opaque)</a:t>
                      </a:r>
                      <a:endParaRPr lang="en-US" sz="2200" dirty="0"/>
                    </a:p>
                  </a:txBody>
                  <a:tcPr marL="100806" marR="100806" marT="50398" marB="50398" anchor="ctr"/>
                </a:tc>
                <a:tc>
                  <a:txBody>
                    <a:bodyPr/>
                    <a:lstStyle/>
                    <a:p>
                      <a:r>
                        <a:rPr lang="en-US" sz="2200" dirty="0" smtClean="0"/>
                        <a:t>Managed</a:t>
                      </a:r>
                      <a:r>
                        <a:rPr lang="en-US" sz="2200" baseline="0" dirty="0" smtClean="0"/>
                        <a:t> by software (clear choices?)</a:t>
                      </a:r>
                      <a:endParaRPr lang="en-US" sz="2200" dirty="0"/>
                    </a:p>
                  </a:txBody>
                  <a:tcPr marL="100806" marR="100806" marT="50398" marB="50398" anchor="ctr"/>
                </a:tc>
              </a:tr>
              <a:tr h="436781">
                <a:tc>
                  <a:txBody>
                    <a:bodyPr/>
                    <a:lstStyle/>
                    <a:p>
                      <a:r>
                        <a:rPr lang="en-US" sz="2200" b="1" dirty="0" smtClean="0"/>
                        <a:t>Validity</a:t>
                      </a:r>
                      <a:endParaRPr lang="en-US" sz="2200" b="1" dirty="0"/>
                    </a:p>
                  </a:txBody>
                  <a:tcPr marL="100806" marR="100806" marT="50398" marB="50398" anchor="ctr"/>
                </a:tc>
                <a:tc>
                  <a:txBody>
                    <a:bodyPr/>
                    <a:lstStyle/>
                    <a:p>
                      <a:r>
                        <a:rPr lang="en-US" sz="2200" dirty="0" smtClean="0"/>
                        <a:t>Trust</a:t>
                      </a:r>
                      <a:r>
                        <a:rPr lang="en-US" sz="2200" baseline="0" dirty="0" smtClean="0"/>
                        <a:t> the expert</a:t>
                      </a:r>
                      <a:endParaRPr lang="en-US" sz="2200" dirty="0"/>
                    </a:p>
                  </a:txBody>
                  <a:tcPr marL="100806" marR="100806" marT="50398" marB="50398" anchor="ctr"/>
                </a:tc>
                <a:tc>
                  <a:txBody>
                    <a:bodyPr/>
                    <a:lstStyle/>
                    <a:p>
                      <a:r>
                        <a:rPr lang="en-US" sz="2200" dirty="0" smtClean="0"/>
                        <a:t>Trust the machine</a:t>
                      </a:r>
                      <a:endParaRPr lang="en-US" sz="2200" dirty="0"/>
                    </a:p>
                  </a:txBody>
                  <a:tcPr marL="100806" marR="100806" marT="50398" marB="50398" anchor="ctr"/>
                </a:tc>
              </a:tr>
              <a:tr h="436781">
                <a:tc>
                  <a:txBody>
                    <a:bodyPr/>
                    <a:lstStyle/>
                    <a:p>
                      <a:r>
                        <a:rPr lang="en-US" sz="2200" b="1" dirty="0" smtClean="0"/>
                        <a:t>How</a:t>
                      </a:r>
                      <a:r>
                        <a:rPr lang="en-US" sz="2200" b="1" baseline="0" dirty="0" smtClean="0"/>
                        <a:t> to v</a:t>
                      </a:r>
                      <a:r>
                        <a:rPr lang="en-US" sz="2200" b="1" dirty="0" smtClean="0"/>
                        <a:t>erify</a:t>
                      </a:r>
                      <a:endParaRPr lang="en-US" sz="2200" b="1" dirty="0"/>
                    </a:p>
                  </a:txBody>
                  <a:tcPr marL="100806" marR="100806" marT="50398" marB="50398" anchor="ctr"/>
                </a:tc>
                <a:tc>
                  <a:txBody>
                    <a:bodyPr/>
                    <a:lstStyle/>
                    <a:p>
                      <a:r>
                        <a:rPr lang="en-US" sz="2200" dirty="0" smtClean="0"/>
                        <a:t>Show</a:t>
                      </a:r>
                      <a:r>
                        <a:rPr lang="en-US" sz="2200" baseline="0" dirty="0" smtClean="0"/>
                        <a:t> smaller sample</a:t>
                      </a:r>
                      <a:endParaRPr lang="en-US" sz="2200" dirty="0"/>
                    </a:p>
                  </a:txBody>
                  <a:tcPr marL="100806" marR="100806" marT="50398" marB="50398" anchor="ctr"/>
                </a:tc>
                <a:tc>
                  <a:txBody>
                    <a:bodyPr/>
                    <a:lstStyle/>
                    <a:p>
                      <a:r>
                        <a:rPr lang="en-US" sz="2200" dirty="0" smtClean="0"/>
                        <a:t>Read/hand</a:t>
                      </a:r>
                      <a:r>
                        <a:rPr lang="en-US" sz="2200" baseline="0" dirty="0" smtClean="0"/>
                        <a:t> code smaller sample</a:t>
                      </a:r>
                      <a:endParaRPr lang="en-US" sz="2200" dirty="0"/>
                    </a:p>
                  </a:txBody>
                  <a:tcPr marL="100806" marR="100806" marT="50398" marB="50398" anchor="ctr"/>
                </a:tc>
              </a:tr>
            </a:tbl>
          </a:graphicData>
        </a:graphic>
      </p:graphicFrame>
    </p:spTree>
    <p:extLst>
      <p:ext uri="{BB962C8B-B14F-4D97-AF65-F5344CB8AC3E}">
        <p14:creationId xmlns:p14="http://schemas.microsoft.com/office/powerpoint/2010/main" val="1230537591"/>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Terms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11512635"/>
              </p:ext>
            </p:extLst>
          </p:nvPr>
        </p:nvGraphicFramePr>
        <p:xfrm>
          <a:off x="1425423" y="2190564"/>
          <a:ext cx="7260260" cy="1984375"/>
        </p:xfrm>
        <a:graphic>
          <a:graphicData uri="http://schemas.openxmlformats.org/drawingml/2006/table">
            <a:tbl>
              <a:tblPr firstRow="1" bandRow="1">
                <a:tableStyleId>{2D5ABB26-0587-4C30-8999-92F81FD0307C}</a:tableStyleId>
              </a:tblPr>
              <a:tblGrid>
                <a:gridCol w="5819443"/>
                <a:gridCol w="1440817"/>
              </a:tblGrid>
              <a:tr h="571175">
                <a:tc>
                  <a:txBody>
                    <a:bodyPr/>
                    <a:lstStyle/>
                    <a:p>
                      <a:pPr algn="ctr"/>
                      <a:r>
                        <a:rPr lang="en-US" sz="3100" b="1" dirty="0" smtClean="0">
                          <a:solidFill>
                            <a:schemeClr val="bg1"/>
                          </a:solidFill>
                        </a:rPr>
                        <a:t>Terms</a:t>
                      </a:r>
                      <a:endParaRPr lang="en-US" sz="3100" b="1" dirty="0">
                        <a:solidFill>
                          <a:schemeClr val="bg1"/>
                        </a:solidFill>
                      </a:endParaRPr>
                    </a:p>
                  </a:txBody>
                  <a:tcPr marL="100806" marR="100806" marT="50398" marB="50398">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1"/>
                    </a:solidFill>
                  </a:tcPr>
                </a:tc>
                <a:tc>
                  <a:txBody>
                    <a:bodyPr/>
                    <a:lstStyle/>
                    <a:p>
                      <a:pPr algn="ctr"/>
                      <a:r>
                        <a:rPr lang="en-US" sz="3100" b="1" dirty="0" smtClean="0">
                          <a:solidFill>
                            <a:schemeClr val="bg1"/>
                          </a:solidFill>
                        </a:rPr>
                        <a:t>Results</a:t>
                      </a:r>
                      <a:endParaRPr lang="en-US" sz="3100" b="1" dirty="0">
                        <a:solidFill>
                          <a:schemeClr val="bg1"/>
                        </a:solidFill>
                      </a:endParaRPr>
                    </a:p>
                  </a:txBody>
                  <a:tcPr marL="100806" marR="100806" marT="50398" marB="50398">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1"/>
                    </a:solidFill>
                  </a:tcPr>
                </a:tc>
              </a:tr>
              <a:tr h="503978">
                <a:tc>
                  <a:txBody>
                    <a:bodyPr/>
                    <a:lstStyle/>
                    <a:p>
                      <a:r>
                        <a:rPr lang="en-US" sz="2600" kern="1200" dirty="0" smtClean="0">
                          <a:solidFill>
                            <a:schemeClr val="tx1"/>
                          </a:solidFill>
                          <a:effectLst/>
                          <a:latin typeface="+mn-lt"/>
                          <a:ea typeface="+mn-ea"/>
                          <a:cs typeface="+mn-cs"/>
                        </a:rPr>
                        <a:t>online</a:t>
                      </a:r>
                      <a:r>
                        <a:rPr lang="en-US" sz="2600" kern="1200" baseline="0" dirty="0" smtClean="0">
                          <a:solidFill>
                            <a:schemeClr val="tx1"/>
                          </a:solidFill>
                          <a:effectLst/>
                          <a:latin typeface="+mn-lt"/>
                          <a:ea typeface="+mn-ea"/>
                          <a:cs typeface="+mn-cs"/>
                        </a:rPr>
                        <a:t> or</a:t>
                      </a:r>
                      <a:r>
                        <a:rPr lang="en-US" sz="2600" kern="1200" dirty="0" smtClean="0">
                          <a:solidFill>
                            <a:schemeClr val="tx1"/>
                          </a:solidFill>
                          <a:effectLst/>
                          <a:latin typeface="+mn-lt"/>
                          <a:ea typeface="+mn-ea"/>
                          <a:cs typeface="+mn-cs"/>
                        </a:rPr>
                        <a:t> internet or web</a:t>
                      </a:r>
                      <a:endParaRPr lang="en-US" sz="2600" dirty="0"/>
                    </a:p>
                  </a:txBody>
                  <a:tcPr marL="100806" marR="100806" marT="50398" marB="50398">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600" kern="1200" dirty="0" smtClean="0">
                          <a:solidFill>
                            <a:schemeClr val="tx1"/>
                          </a:solidFill>
                          <a:effectLst/>
                          <a:latin typeface="+mn-lt"/>
                          <a:ea typeface="+mn-ea"/>
                          <a:cs typeface="+mn-cs"/>
                        </a:rPr>
                        <a:t>12,300 </a:t>
                      </a:r>
                      <a:endParaRPr lang="en-US" sz="2600" dirty="0"/>
                    </a:p>
                  </a:txBody>
                  <a:tcPr marL="100806" marR="100806" marT="50398" marB="50398">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907161">
                <a:tc>
                  <a:txBody>
                    <a:bodyPr/>
                    <a:lstStyle/>
                    <a:p>
                      <a:r>
                        <a:rPr lang="en-US" sz="2600" kern="1200" dirty="0" smtClean="0">
                          <a:solidFill>
                            <a:schemeClr val="tx1"/>
                          </a:solidFill>
                          <a:effectLst/>
                          <a:latin typeface="+mn-lt"/>
                          <a:ea typeface="+mn-ea"/>
                          <a:cs typeface="+mn-cs"/>
                        </a:rPr>
                        <a:t>course</a:t>
                      </a:r>
                      <a:r>
                        <a:rPr lang="en-US" sz="2600" kern="1200" baseline="0" dirty="0" smtClean="0">
                          <a:solidFill>
                            <a:schemeClr val="tx1"/>
                          </a:solidFill>
                          <a:effectLst/>
                          <a:latin typeface="+mn-lt"/>
                          <a:ea typeface="+mn-ea"/>
                          <a:cs typeface="+mn-cs"/>
                        </a:rPr>
                        <a:t> or</a:t>
                      </a:r>
                      <a:r>
                        <a:rPr lang="en-US" sz="2600" kern="1200" dirty="0" smtClean="0">
                          <a:solidFill>
                            <a:schemeClr val="tx1"/>
                          </a:solidFill>
                          <a:effectLst/>
                          <a:latin typeface="+mn-lt"/>
                          <a:ea typeface="+mn-ea"/>
                          <a:cs typeface="+mn-cs"/>
                        </a:rPr>
                        <a:t> courses</a:t>
                      </a:r>
                      <a:r>
                        <a:rPr lang="en-US" sz="2600" kern="1200" baseline="0" dirty="0" smtClean="0">
                          <a:solidFill>
                            <a:schemeClr val="tx1"/>
                          </a:solidFill>
                          <a:effectLst/>
                          <a:latin typeface="+mn-lt"/>
                          <a:ea typeface="+mn-ea"/>
                          <a:cs typeface="+mn-cs"/>
                        </a:rPr>
                        <a:t> or</a:t>
                      </a:r>
                      <a:r>
                        <a:rPr lang="en-US" sz="2600" kern="1200" dirty="0" smtClean="0">
                          <a:solidFill>
                            <a:schemeClr val="tx1"/>
                          </a:solidFill>
                          <a:effectLst/>
                          <a:latin typeface="+mn-lt"/>
                          <a:ea typeface="+mn-ea"/>
                          <a:cs typeface="+mn-cs"/>
                        </a:rPr>
                        <a:t> class</a:t>
                      </a:r>
                      <a:r>
                        <a:rPr lang="en-US" sz="2600" kern="1200" baseline="0" dirty="0" smtClean="0">
                          <a:solidFill>
                            <a:schemeClr val="tx1"/>
                          </a:solidFill>
                          <a:effectLst/>
                          <a:latin typeface="+mn-lt"/>
                          <a:ea typeface="+mn-ea"/>
                          <a:cs typeface="+mn-cs"/>
                        </a:rPr>
                        <a:t> or </a:t>
                      </a:r>
                      <a:r>
                        <a:rPr lang="en-US" sz="2600" kern="1200" dirty="0" smtClean="0">
                          <a:solidFill>
                            <a:schemeClr val="tx1"/>
                          </a:solidFill>
                          <a:effectLst/>
                          <a:latin typeface="+mn-lt"/>
                          <a:ea typeface="+mn-ea"/>
                          <a:cs typeface="+mn-cs"/>
                        </a:rPr>
                        <a:t>courseware</a:t>
                      </a:r>
                      <a:r>
                        <a:rPr lang="en-US" sz="2600" kern="1200" baseline="0" dirty="0" smtClean="0">
                          <a:solidFill>
                            <a:schemeClr val="tx1"/>
                          </a:solidFill>
                          <a:effectLst/>
                          <a:latin typeface="+mn-lt"/>
                          <a:ea typeface="+mn-ea"/>
                          <a:cs typeface="+mn-cs"/>
                        </a:rPr>
                        <a:t> or </a:t>
                      </a:r>
                      <a:r>
                        <a:rPr lang="en-US" sz="2600" kern="1200" dirty="0" smtClean="0">
                          <a:solidFill>
                            <a:schemeClr val="tx1"/>
                          </a:solidFill>
                          <a:effectLst/>
                          <a:latin typeface="+mn-lt"/>
                          <a:ea typeface="+mn-ea"/>
                          <a:cs typeface="+mn-cs"/>
                        </a:rPr>
                        <a:t>credential</a:t>
                      </a:r>
                      <a:r>
                        <a:rPr lang="en-US" sz="2600" kern="1200" baseline="0" dirty="0" smtClean="0">
                          <a:solidFill>
                            <a:schemeClr val="tx1"/>
                          </a:solidFill>
                          <a:effectLst/>
                          <a:latin typeface="+mn-lt"/>
                          <a:ea typeface="+mn-ea"/>
                          <a:cs typeface="+mn-cs"/>
                        </a:rPr>
                        <a:t> or </a:t>
                      </a:r>
                      <a:r>
                        <a:rPr lang="en-US" sz="2600" kern="1200" dirty="0" smtClean="0">
                          <a:solidFill>
                            <a:schemeClr val="tx1"/>
                          </a:solidFill>
                          <a:effectLst/>
                          <a:latin typeface="+mn-lt"/>
                          <a:ea typeface="+mn-ea"/>
                          <a:cs typeface="+mn-cs"/>
                        </a:rPr>
                        <a:t>degree</a:t>
                      </a:r>
                      <a:endParaRPr lang="en-US" sz="2600" dirty="0"/>
                    </a:p>
                  </a:txBody>
                  <a:tcPr marL="100806" marR="100806" marT="50398" marB="50398">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600" b="1" kern="1200" dirty="0" smtClean="0">
                          <a:solidFill>
                            <a:schemeClr val="tx1"/>
                          </a:solidFill>
                          <a:effectLst/>
                          <a:latin typeface="+mn-lt"/>
                          <a:ea typeface="+mn-ea"/>
                          <a:cs typeface="+mn-cs"/>
                        </a:rPr>
                        <a:t>6,712 </a:t>
                      </a:r>
                      <a:endParaRPr lang="en-US" sz="2600" b="1" dirty="0"/>
                    </a:p>
                  </a:txBody>
                  <a:tcPr marL="100806" marR="100806" marT="50398" marB="50398"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425422" y="6203068"/>
            <a:ext cx="6907096" cy="780313"/>
          </a:xfrm>
          <a:prstGeom prst="rect">
            <a:avLst/>
          </a:prstGeom>
          <a:noFill/>
        </p:spPr>
        <p:txBody>
          <a:bodyPr wrap="square" lIns="100794" tIns="50397" rIns="100794" bIns="50397" rtlCol="0">
            <a:spAutoFit/>
          </a:bodyPr>
          <a:lstStyle/>
          <a:p>
            <a:r>
              <a:rPr lang="en-US" sz="2200" dirty="0"/>
              <a:t>Articles with any one of the first search terms, AND any one of the second were included in the analysis.</a:t>
            </a:r>
          </a:p>
        </p:txBody>
      </p:sp>
    </p:spTree>
    <p:extLst>
      <p:ext uri="{BB962C8B-B14F-4D97-AF65-F5344CB8AC3E}">
        <p14:creationId xmlns:p14="http://schemas.microsoft.com/office/powerpoint/2010/main" val="2759601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Articles</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00009" y="1763925"/>
            <a:ext cx="4873116" cy="4989036"/>
          </a:xfrm>
        </p:spPr>
      </p:pic>
      <p:pic>
        <p:nvPicPr>
          <p:cNvPr id="8"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9404" y="1763925"/>
            <a:ext cx="2304888" cy="4989036"/>
          </a:xfrm>
          <a:prstGeom prst="rect">
            <a:avLst/>
          </a:prstGeom>
        </p:spPr>
      </p:pic>
      <p:sp>
        <p:nvSpPr>
          <p:cNvPr id="10" name="Left Brace 9"/>
          <p:cNvSpPr/>
          <p:nvPr/>
        </p:nvSpPr>
        <p:spPr>
          <a:xfrm>
            <a:off x="3222421" y="1858615"/>
            <a:ext cx="675863" cy="4646538"/>
          </a:xfrm>
          <a:prstGeom prst="leftBrace">
            <a:avLst/>
          </a:prstGeom>
        </p:spPr>
        <p:style>
          <a:lnRef idx="2">
            <a:schemeClr val="accent1"/>
          </a:lnRef>
          <a:fillRef idx="0">
            <a:schemeClr val="accent1"/>
          </a:fillRef>
          <a:effectRef idx="1">
            <a:schemeClr val="accent1"/>
          </a:effectRef>
          <a:fontRef idx="minor">
            <a:schemeClr val="tx1"/>
          </a:fontRef>
        </p:style>
        <p:txBody>
          <a:bodyPr lIns="100794" tIns="50397" rIns="100794" bIns="50397" rtlCol="0" anchor="ctr"/>
          <a:lstStyle/>
          <a:p>
            <a:pPr algn="ctr"/>
            <a:endParaRPr lang="en-US" dirty="0"/>
          </a:p>
        </p:txBody>
      </p:sp>
    </p:spTree>
    <p:extLst>
      <p:ext uri="{BB962C8B-B14F-4D97-AF65-F5344CB8AC3E}">
        <p14:creationId xmlns:p14="http://schemas.microsoft.com/office/powerpoint/2010/main" val="1002373929"/>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rticle Totals by Year.png"/>
          <p:cNvPicPr>
            <a:picLocks noGrp="1" noChangeAspect="1"/>
          </p:cNvPicPr>
          <p:nvPr>
            <p:ph type="pic" idx="1"/>
          </p:nvPr>
        </p:nvPicPr>
        <p:blipFill>
          <a:blip r:embed="rId2">
            <a:extLst>
              <a:ext uri="{28A0092B-C50C-407E-A947-70E740481C1C}">
                <a14:useLocalDpi xmlns:a14="http://schemas.microsoft.com/office/drawing/2010/main" val="0"/>
              </a:ext>
            </a:extLst>
          </a:blip>
          <a:srcRect l="1567" r="1567"/>
          <a:stretch>
            <a:fillRect/>
          </a:stretch>
        </p:blipFill>
        <p:spPr>
          <a:xfrm>
            <a:off x="904807" y="678971"/>
            <a:ext cx="8271013" cy="6201733"/>
          </a:xfrm>
        </p:spPr>
      </p:pic>
    </p:spTree>
    <p:extLst>
      <p:ext uri="{BB962C8B-B14F-4D97-AF65-F5344CB8AC3E}">
        <p14:creationId xmlns:p14="http://schemas.microsoft.com/office/powerpoint/2010/main" val="30786726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Article Pre-Processing (mostly in R)</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604357009"/>
              </p:ext>
            </p:extLst>
          </p:nvPr>
        </p:nvGraphicFramePr>
        <p:xfrm>
          <a:off x="504031" y="1967781"/>
          <a:ext cx="9072562" cy="3101369"/>
        </p:xfrm>
        <a:graphic>
          <a:graphicData uri="http://schemas.openxmlformats.org/drawingml/2006/table">
            <a:tbl>
              <a:tblPr firstRow="1" bandRow="1">
                <a:tableStyleId>{2D5ABB26-0587-4C30-8999-92F81FD0307C}</a:tableStyleId>
              </a:tblPr>
              <a:tblGrid>
                <a:gridCol w="4536281"/>
                <a:gridCol w="4536281"/>
              </a:tblGrid>
              <a:tr h="638373">
                <a:tc>
                  <a:txBody>
                    <a:bodyPr/>
                    <a:lstStyle/>
                    <a:p>
                      <a:pPr algn="ctr"/>
                      <a:r>
                        <a:rPr lang="en-US" sz="3500" dirty="0" smtClean="0">
                          <a:solidFill>
                            <a:schemeClr val="bg1"/>
                          </a:solidFill>
                        </a:rPr>
                        <a:t>Removed</a:t>
                      </a:r>
                      <a:endParaRPr lang="en-US" sz="3500" dirty="0">
                        <a:solidFill>
                          <a:schemeClr val="bg1"/>
                        </a:solidFill>
                      </a:endParaRPr>
                    </a:p>
                  </a:txBody>
                  <a:tcPr marL="100806" marR="100806" marT="50398" marB="50398">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1"/>
                    </a:solidFill>
                  </a:tcPr>
                </a:tc>
                <a:tc>
                  <a:txBody>
                    <a:bodyPr/>
                    <a:lstStyle/>
                    <a:p>
                      <a:pPr algn="ctr"/>
                      <a:r>
                        <a:rPr lang="en-US" sz="3500" dirty="0" smtClean="0">
                          <a:solidFill>
                            <a:schemeClr val="bg1"/>
                          </a:solidFill>
                        </a:rPr>
                        <a:t>Kept</a:t>
                      </a:r>
                      <a:endParaRPr lang="en-US" sz="3500" dirty="0">
                        <a:solidFill>
                          <a:schemeClr val="bg1"/>
                        </a:solidFill>
                      </a:endParaRPr>
                    </a:p>
                  </a:txBody>
                  <a:tcPr marL="100806" marR="100806" marT="50398" marB="50398">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1"/>
                    </a:solidFill>
                  </a:tcPr>
                </a:tc>
              </a:tr>
              <a:tr h="2452694">
                <a:tc>
                  <a:txBody>
                    <a:bodyPr/>
                    <a:lstStyle/>
                    <a:p>
                      <a:r>
                        <a:rPr lang="en-US" sz="3100" dirty="0" smtClean="0"/>
                        <a:t>-Metadata</a:t>
                      </a:r>
                    </a:p>
                    <a:p>
                      <a:r>
                        <a:rPr lang="en-US" sz="3100" dirty="0" smtClean="0"/>
                        <a:t>   </a:t>
                      </a:r>
                      <a:r>
                        <a:rPr lang="en-US" sz="2600" dirty="0" smtClean="0"/>
                        <a:t>-title, byline, word count, etc.</a:t>
                      </a:r>
                    </a:p>
                    <a:p>
                      <a:r>
                        <a:rPr lang="en-US" sz="3100" dirty="0" smtClean="0"/>
                        <a:t>-Common</a:t>
                      </a:r>
                      <a:r>
                        <a:rPr lang="en-US" sz="3100" baseline="0" dirty="0" smtClean="0"/>
                        <a:t> stop-words</a:t>
                      </a:r>
                    </a:p>
                    <a:p>
                      <a:r>
                        <a:rPr lang="en-US" sz="3100" baseline="0" dirty="0" smtClean="0"/>
                        <a:t>-Punctuation</a:t>
                      </a:r>
                    </a:p>
                    <a:p>
                      <a:r>
                        <a:rPr lang="en-US" sz="3100" baseline="0" dirty="0" smtClean="0"/>
                        <a:t>-Extra white spaces</a:t>
                      </a:r>
                      <a:endParaRPr lang="en-US" sz="3100" dirty="0" smtClean="0"/>
                    </a:p>
                  </a:txBody>
                  <a:tcPr marL="100806" marR="100806" marT="50398" marB="50398">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3100" dirty="0" smtClean="0"/>
                        <a:t>-Sparse</a:t>
                      </a:r>
                      <a:r>
                        <a:rPr lang="en-US" sz="3100" baseline="0" dirty="0" smtClean="0"/>
                        <a:t> terms</a:t>
                      </a:r>
                    </a:p>
                    <a:p>
                      <a:r>
                        <a:rPr lang="en-US" sz="3100" baseline="0" dirty="0" smtClean="0"/>
                        <a:t>-Full Words (un-stemmed)</a:t>
                      </a:r>
                      <a:endParaRPr lang="en-US" sz="3100" dirty="0"/>
                    </a:p>
                  </a:txBody>
                  <a:tcPr marL="100806" marR="100806" marT="50398" marB="50398">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
        <p:nvSpPr>
          <p:cNvPr id="4" name="TextBox 3"/>
          <p:cNvSpPr txBox="1"/>
          <p:nvPr/>
        </p:nvSpPr>
        <p:spPr>
          <a:xfrm>
            <a:off x="685408" y="6600058"/>
            <a:ext cx="8370747" cy="655776"/>
          </a:xfrm>
          <a:prstGeom prst="rect">
            <a:avLst/>
          </a:prstGeom>
          <a:noFill/>
        </p:spPr>
        <p:txBody>
          <a:bodyPr wrap="square" lIns="100794" tIns="50397" rIns="100794" bIns="50397" rtlCol="0">
            <a:spAutoFit/>
          </a:bodyPr>
          <a:lstStyle/>
          <a:p>
            <a:pPr algn="ctr"/>
            <a:r>
              <a:rPr lang="en-US" dirty="0" smtClean="0"/>
              <a:t>(Following DiMaggio</a:t>
            </a:r>
            <a:r>
              <a:rPr lang="en-US" dirty="0"/>
              <a:t>, Nag, and Blei </a:t>
            </a:r>
            <a:r>
              <a:rPr lang="en-US" dirty="0" smtClean="0"/>
              <a:t>2013)</a:t>
            </a:r>
            <a:endParaRPr lang="en-US" dirty="0"/>
          </a:p>
          <a:p>
            <a:endParaRPr lang="en-US" dirty="0"/>
          </a:p>
        </p:txBody>
      </p:sp>
    </p:spTree>
    <p:extLst>
      <p:ext uri="{BB962C8B-B14F-4D97-AF65-F5344CB8AC3E}">
        <p14:creationId xmlns:p14="http://schemas.microsoft.com/office/powerpoint/2010/main" val="5441982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p:extLst>
              <p:ext uri="{D42A27DB-BD31-4B8C-83A1-F6EECF244321}">
                <p14:modId xmlns:p14="http://schemas.microsoft.com/office/powerpoint/2010/main" val="1670895983"/>
              </p:ext>
            </p:extLst>
          </p:nvPr>
        </p:nvGraphicFramePr>
        <p:xfrm>
          <a:off x="1449090" y="409483"/>
          <a:ext cx="7182445" cy="6740710"/>
        </p:xfrm>
        <a:graphic>
          <a:graphicData uri="http://schemas.openxmlformats.org/presentationml/2006/ole">
            <mc:AlternateContent xmlns:mc="http://schemas.openxmlformats.org/markup-compatibility/2006">
              <mc:Choice xmlns:v="urn:schemas-microsoft-com:vml" Requires="v">
                <p:oleObj spid="_x0000_s1056" name="Worksheet" r:id="rId4" imgW="4343400" imgH="4076700" progId="Excel.Sheet.12">
                  <p:embed/>
                </p:oleObj>
              </mc:Choice>
              <mc:Fallback>
                <p:oleObj name="Worksheet" r:id="rId4" imgW="4343400" imgH="4076700" progId="Excel.Sheet.12">
                  <p:embed/>
                  <p:pic>
                    <p:nvPicPr>
                      <p:cNvPr id="0" name=""/>
                      <p:cNvPicPr/>
                      <p:nvPr/>
                    </p:nvPicPr>
                    <p:blipFill>
                      <a:blip r:embed="rId5"/>
                      <a:stretch>
                        <a:fillRect/>
                      </a:stretch>
                    </p:blipFill>
                    <p:spPr>
                      <a:xfrm>
                        <a:off x="1449090" y="409483"/>
                        <a:ext cx="7182445" cy="6740710"/>
                      </a:xfrm>
                      <a:prstGeom prst="rect">
                        <a:avLst/>
                      </a:prstGeom>
                    </p:spPr>
                  </p:pic>
                </p:oleObj>
              </mc:Fallback>
            </mc:AlternateContent>
          </a:graphicData>
        </a:graphic>
      </p:graphicFrame>
    </p:spTree>
    <p:extLst>
      <p:ext uri="{BB962C8B-B14F-4D97-AF65-F5344CB8AC3E}">
        <p14:creationId xmlns:p14="http://schemas.microsoft.com/office/powerpoint/2010/main" val="34023094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p:extLst>
              <p:ext uri="{D42A27DB-BD31-4B8C-83A1-F6EECF244321}">
                <p14:modId xmlns:p14="http://schemas.microsoft.com/office/powerpoint/2010/main" val="2503746279"/>
              </p:ext>
            </p:extLst>
          </p:nvPr>
        </p:nvGraphicFramePr>
        <p:xfrm>
          <a:off x="1449090" y="409483"/>
          <a:ext cx="7182445" cy="6740710"/>
        </p:xfrm>
        <a:graphic>
          <a:graphicData uri="http://schemas.openxmlformats.org/presentationml/2006/ole">
            <mc:AlternateContent xmlns:mc="http://schemas.openxmlformats.org/markup-compatibility/2006">
              <mc:Choice xmlns:v="urn:schemas-microsoft-com:vml" Requires="v">
                <p:oleObj spid="_x0000_s2080" name="Worksheet" r:id="rId4" imgW="4343400" imgH="4076700" progId="Excel.Sheet.12">
                  <p:embed/>
                </p:oleObj>
              </mc:Choice>
              <mc:Fallback>
                <p:oleObj name="Worksheet" r:id="rId4" imgW="4343400" imgH="4076700" progId="Excel.Sheet.12">
                  <p:embed/>
                  <p:pic>
                    <p:nvPicPr>
                      <p:cNvPr id="0" name=""/>
                      <p:cNvPicPr/>
                      <p:nvPr/>
                    </p:nvPicPr>
                    <p:blipFill>
                      <a:blip r:embed="rId5"/>
                      <a:stretch>
                        <a:fillRect/>
                      </a:stretch>
                    </p:blipFill>
                    <p:spPr>
                      <a:xfrm>
                        <a:off x="1449090" y="409483"/>
                        <a:ext cx="7182445" cy="6740710"/>
                      </a:xfrm>
                      <a:prstGeom prst="rect">
                        <a:avLst/>
                      </a:prstGeom>
                    </p:spPr>
                  </p:pic>
                </p:oleObj>
              </mc:Fallback>
            </mc:AlternateContent>
          </a:graphicData>
        </a:graphic>
      </p:graphicFrame>
    </p:spTree>
    <p:extLst>
      <p:ext uri="{BB962C8B-B14F-4D97-AF65-F5344CB8AC3E}">
        <p14:creationId xmlns:p14="http://schemas.microsoft.com/office/powerpoint/2010/main" val="34903513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Graph1.jpg"/>
          <p:cNvPicPr>
            <a:picLocks noGrp="1" noChangeAspect="1"/>
          </p:cNvPicPr>
          <p:nvPr>
            <p:ph type="pic" idx="1"/>
          </p:nvPr>
        </p:nvPicPr>
        <p:blipFill>
          <a:blip r:embed="rId2">
            <a:extLst>
              <a:ext uri="{28A0092B-C50C-407E-A947-70E740481C1C}">
                <a14:useLocalDpi xmlns:a14="http://schemas.microsoft.com/office/drawing/2010/main" val="0"/>
              </a:ext>
            </a:extLst>
          </a:blip>
          <a:srcRect l="1515" r="1515"/>
          <a:stretch>
            <a:fillRect/>
          </a:stretch>
        </p:blipFill>
        <p:spPr>
          <a:xfrm>
            <a:off x="660828" y="495579"/>
            <a:ext cx="8758970" cy="6568518"/>
          </a:xfrm>
        </p:spPr>
      </p:pic>
    </p:spTree>
    <p:extLst>
      <p:ext uri="{BB962C8B-B14F-4D97-AF65-F5344CB8AC3E}">
        <p14:creationId xmlns:p14="http://schemas.microsoft.com/office/powerpoint/2010/main" val="9723855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Shape 1"/>
          <p:cNvSpPr txBox="1"/>
          <p:nvPr/>
        </p:nvSpPr>
        <p:spPr>
          <a:xfrm>
            <a:off x="504001" y="301321"/>
            <a:ext cx="9071640" cy="1262160"/>
          </a:xfrm>
          <a:prstGeom prst="rect">
            <a:avLst/>
          </a:prstGeom>
        </p:spPr>
        <p:txBody>
          <a:bodyPr lIns="0" tIns="0" rIns="0" bIns="0" anchor="ctr"/>
          <a:lstStyle/>
          <a:p>
            <a:pPr algn="ctr">
              <a:buSzPct val="45000"/>
            </a:pPr>
            <a:r>
              <a:rPr lang="en-US" sz="4400" dirty="0">
                <a:latin typeface="Arial"/>
              </a:rPr>
              <a:t>Natural Language as Data</a:t>
            </a:r>
            <a:endParaRPr dirty="0"/>
          </a:p>
        </p:txBody>
      </p:sp>
      <p:pic>
        <p:nvPicPr>
          <p:cNvPr id="55" name="Picture 54"/>
          <p:cNvPicPr/>
          <p:nvPr/>
        </p:nvPicPr>
        <p:blipFill>
          <a:blip r:embed="rId3"/>
          <a:stretch>
            <a:fillRect/>
          </a:stretch>
        </p:blipFill>
        <p:spPr>
          <a:xfrm>
            <a:off x="365761" y="1920241"/>
            <a:ext cx="3492360" cy="2458800"/>
          </a:xfrm>
          <a:prstGeom prst="rect">
            <a:avLst/>
          </a:prstGeom>
          <a:ln>
            <a:noFill/>
          </a:ln>
        </p:spPr>
      </p:pic>
      <p:pic>
        <p:nvPicPr>
          <p:cNvPr id="56" name="Picture 55"/>
          <p:cNvPicPr/>
          <p:nvPr/>
        </p:nvPicPr>
        <p:blipFill>
          <a:blip r:embed="rId4"/>
          <a:stretch>
            <a:fillRect/>
          </a:stretch>
        </p:blipFill>
        <p:spPr>
          <a:xfrm>
            <a:off x="6400800" y="5079240"/>
            <a:ext cx="3474720" cy="2327400"/>
          </a:xfrm>
          <a:prstGeom prst="rect">
            <a:avLst/>
          </a:prstGeom>
          <a:ln>
            <a:noFill/>
          </a:ln>
        </p:spPr>
      </p:pic>
      <p:pic>
        <p:nvPicPr>
          <p:cNvPr id="57" name="Picture 56"/>
          <p:cNvPicPr/>
          <p:nvPr/>
        </p:nvPicPr>
        <p:blipFill>
          <a:blip r:embed="rId5"/>
          <a:stretch>
            <a:fillRect/>
          </a:stretch>
        </p:blipFill>
        <p:spPr>
          <a:xfrm>
            <a:off x="7913161" y="1300321"/>
            <a:ext cx="1870919" cy="3088800"/>
          </a:xfrm>
          <a:prstGeom prst="rect">
            <a:avLst/>
          </a:prstGeom>
          <a:ln>
            <a:noFill/>
          </a:ln>
        </p:spPr>
      </p:pic>
      <p:pic>
        <p:nvPicPr>
          <p:cNvPr id="58" name="Picture 57"/>
          <p:cNvPicPr/>
          <p:nvPr/>
        </p:nvPicPr>
        <p:blipFill>
          <a:blip r:embed="rId6"/>
          <a:stretch>
            <a:fillRect/>
          </a:stretch>
        </p:blipFill>
        <p:spPr>
          <a:xfrm>
            <a:off x="3583801" y="1828801"/>
            <a:ext cx="4005720" cy="2926080"/>
          </a:xfrm>
          <a:prstGeom prst="rect">
            <a:avLst/>
          </a:prstGeom>
          <a:ln>
            <a:noFill/>
          </a:ln>
        </p:spPr>
      </p:pic>
      <p:pic>
        <p:nvPicPr>
          <p:cNvPr id="59" name="Picture 58"/>
          <p:cNvPicPr/>
          <p:nvPr/>
        </p:nvPicPr>
        <p:blipFill>
          <a:blip r:embed="rId7"/>
          <a:stretch>
            <a:fillRect/>
          </a:stretch>
        </p:blipFill>
        <p:spPr>
          <a:xfrm>
            <a:off x="274321" y="4379040"/>
            <a:ext cx="3095280" cy="3095280"/>
          </a:xfrm>
          <a:prstGeom prst="rect">
            <a:avLst/>
          </a:prstGeom>
          <a:ln>
            <a:noFill/>
          </a:ln>
        </p:spPr>
      </p:pic>
      <p:pic>
        <p:nvPicPr>
          <p:cNvPr id="61" name="Picture 60"/>
          <p:cNvPicPr/>
          <p:nvPr/>
        </p:nvPicPr>
        <p:blipFill>
          <a:blip r:embed="rId8"/>
          <a:stretch>
            <a:fillRect/>
          </a:stretch>
        </p:blipFill>
        <p:spPr>
          <a:xfrm>
            <a:off x="183241" y="1303200"/>
            <a:ext cx="2285640" cy="1714320"/>
          </a:xfrm>
          <a:prstGeom prst="rect">
            <a:avLst/>
          </a:prstGeom>
          <a:ln>
            <a:noFill/>
          </a:ln>
        </p:spPr>
      </p:pic>
      <p:pic>
        <p:nvPicPr>
          <p:cNvPr id="62" name="Picture 61"/>
          <p:cNvPicPr/>
          <p:nvPr/>
        </p:nvPicPr>
        <p:blipFill>
          <a:blip r:embed="rId9"/>
          <a:stretch>
            <a:fillRect/>
          </a:stretch>
        </p:blipFill>
        <p:spPr>
          <a:xfrm>
            <a:off x="4520160" y="1280160"/>
            <a:ext cx="5055480" cy="3519720"/>
          </a:xfrm>
          <a:prstGeom prst="rect">
            <a:avLst/>
          </a:prstGeom>
          <a:ln>
            <a:noFill/>
          </a:ln>
        </p:spPr>
      </p:pic>
      <p:pic>
        <p:nvPicPr>
          <p:cNvPr id="63" name="Picture 62"/>
          <p:cNvPicPr/>
          <p:nvPr/>
        </p:nvPicPr>
        <p:blipFill>
          <a:blip r:embed="rId10"/>
          <a:stretch>
            <a:fillRect/>
          </a:stretch>
        </p:blipFill>
        <p:spPr>
          <a:xfrm>
            <a:off x="3025545" y="5537105"/>
            <a:ext cx="4028760" cy="1714320"/>
          </a:xfrm>
          <a:prstGeom prst="rect">
            <a:avLst/>
          </a:prstGeom>
          <a:ln>
            <a:noFill/>
          </a:ln>
        </p:spPr>
      </p:pic>
      <p:pic>
        <p:nvPicPr>
          <p:cNvPr id="60" name="Picture 59"/>
          <p:cNvPicPr/>
          <p:nvPr/>
        </p:nvPicPr>
        <p:blipFill>
          <a:blip r:embed="rId11"/>
          <a:stretch>
            <a:fillRect/>
          </a:stretch>
        </p:blipFill>
        <p:spPr>
          <a:xfrm>
            <a:off x="5364720" y="4379040"/>
            <a:ext cx="2072160" cy="1872720"/>
          </a:xfrm>
          <a:prstGeom prst="rect">
            <a:avLst/>
          </a:prstGeom>
          <a:ln>
            <a:noFill/>
          </a:ln>
        </p:spPr>
      </p:pic>
    </p:spTree>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p:cNvGraphicFramePr>
            <a:graphicFrameLocks noChangeAspect="1"/>
          </p:cNvGraphicFramePr>
          <p:nvPr>
            <p:extLst>
              <p:ext uri="{D42A27DB-BD31-4B8C-83A1-F6EECF244321}">
                <p14:modId xmlns:p14="http://schemas.microsoft.com/office/powerpoint/2010/main" val="1534282602"/>
              </p:ext>
            </p:extLst>
          </p:nvPr>
        </p:nvGraphicFramePr>
        <p:xfrm>
          <a:off x="829552" y="409483"/>
          <a:ext cx="8421522" cy="6740710"/>
        </p:xfrm>
        <a:graphic>
          <a:graphicData uri="http://schemas.openxmlformats.org/presentationml/2006/ole">
            <mc:AlternateContent xmlns:mc="http://schemas.openxmlformats.org/markup-compatibility/2006">
              <mc:Choice xmlns:v="urn:schemas-microsoft-com:vml" Requires="v">
                <p:oleObj spid="_x0000_s3104" name="Worksheet" r:id="rId4" imgW="5092700" imgH="4076700" progId="Excel.Sheet.12">
                  <p:embed/>
                </p:oleObj>
              </mc:Choice>
              <mc:Fallback>
                <p:oleObj name="Worksheet" r:id="rId4" imgW="5092700" imgH="4076700" progId="Excel.Sheet.12">
                  <p:embed/>
                  <p:pic>
                    <p:nvPicPr>
                      <p:cNvPr id="0" name=""/>
                      <p:cNvPicPr/>
                      <p:nvPr/>
                    </p:nvPicPr>
                    <p:blipFill>
                      <a:blip r:embed="rId5"/>
                      <a:stretch>
                        <a:fillRect/>
                      </a:stretch>
                    </p:blipFill>
                    <p:spPr>
                      <a:xfrm>
                        <a:off x="829552" y="409483"/>
                        <a:ext cx="8421522" cy="6740710"/>
                      </a:xfrm>
                      <a:prstGeom prst="rect">
                        <a:avLst/>
                      </a:prstGeom>
                    </p:spPr>
                  </p:pic>
                </p:oleObj>
              </mc:Fallback>
            </mc:AlternateContent>
          </a:graphicData>
        </a:graphic>
      </p:graphicFrame>
    </p:spTree>
    <p:extLst>
      <p:ext uri="{BB962C8B-B14F-4D97-AF65-F5344CB8AC3E}">
        <p14:creationId xmlns:p14="http://schemas.microsoft.com/office/powerpoint/2010/main" val="23015868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p:extLst>
              <p:ext uri="{D42A27DB-BD31-4B8C-83A1-F6EECF244321}">
                <p14:modId xmlns:p14="http://schemas.microsoft.com/office/powerpoint/2010/main" val="479027666"/>
              </p:ext>
            </p:extLst>
          </p:nvPr>
        </p:nvGraphicFramePr>
        <p:xfrm>
          <a:off x="829552" y="409483"/>
          <a:ext cx="8421522" cy="6740710"/>
        </p:xfrm>
        <a:graphic>
          <a:graphicData uri="http://schemas.openxmlformats.org/presentationml/2006/ole">
            <mc:AlternateContent xmlns:mc="http://schemas.openxmlformats.org/markup-compatibility/2006">
              <mc:Choice xmlns:v="urn:schemas-microsoft-com:vml" Requires="v">
                <p:oleObj spid="_x0000_s4128" name="Worksheet" r:id="rId4" imgW="5092700" imgH="4076700" progId="Excel.Sheet.12">
                  <p:embed/>
                </p:oleObj>
              </mc:Choice>
              <mc:Fallback>
                <p:oleObj name="Worksheet" r:id="rId4" imgW="5092700" imgH="4076700" progId="Excel.Sheet.12">
                  <p:embed/>
                  <p:pic>
                    <p:nvPicPr>
                      <p:cNvPr id="0" name=""/>
                      <p:cNvPicPr/>
                      <p:nvPr/>
                    </p:nvPicPr>
                    <p:blipFill>
                      <a:blip r:embed="rId5"/>
                      <a:stretch>
                        <a:fillRect/>
                      </a:stretch>
                    </p:blipFill>
                    <p:spPr>
                      <a:xfrm>
                        <a:off x="829552" y="409483"/>
                        <a:ext cx="8421522" cy="6740710"/>
                      </a:xfrm>
                      <a:prstGeom prst="rect">
                        <a:avLst/>
                      </a:prstGeom>
                    </p:spPr>
                  </p:pic>
                </p:oleObj>
              </mc:Fallback>
            </mc:AlternateContent>
          </a:graphicData>
        </a:graphic>
      </p:graphicFrame>
    </p:spTree>
    <p:extLst>
      <p:ext uri="{BB962C8B-B14F-4D97-AF65-F5344CB8AC3E}">
        <p14:creationId xmlns:p14="http://schemas.microsoft.com/office/powerpoint/2010/main" val="21073860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Graph2.jpg"/>
          <p:cNvPicPr>
            <a:picLocks noGrp="1" noChangeAspect="1"/>
          </p:cNvPicPr>
          <p:nvPr>
            <p:ph type="pic" idx="1"/>
          </p:nvPr>
        </p:nvPicPr>
        <p:blipFill>
          <a:blip r:embed="rId2">
            <a:extLst>
              <a:ext uri="{28A0092B-C50C-407E-A947-70E740481C1C}">
                <a14:useLocalDpi xmlns:a14="http://schemas.microsoft.com/office/drawing/2010/main" val="0"/>
              </a:ext>
            </a:extLst>
          </a:blip>
          <a:srcRect l="1515" r="1515"/>
          <a:stretch>
            <a:fillRect/>
          </a:stretch>
        </p:blipFill>
        <p:spPr>
          <a:xfrm>
            <a:off x="660828" y="495579"/>
            <a:ext cx="8758970" cy="6568518"/>
          </a:xfrm>
        </p:spPr>
      </p:pic>
    </p:spTree>
    <p:extLst>
      <p:ext uri="{BB962C8B-B14F-4D97-AF65-F5344CB8AC3E}">
        <p14:creationId xmlns:p14="http://schemas.microsoft.com/office/powerpoint/2010/main" val="3719669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Graph3.jpg"/>
          <p:cNvPicPr>
            <a:picLocks noGrp="1" noChangeAspect="1"/>
          </p:cNvPicPr>
          <p:nvPr>
            <p:ph type="pic" idx="1"/>
          </p:nvPr>
        </p:nvPicPr>
        <p:blipFill>
          <a:blip r:embed="rId2">
            <a:extLst>
              <a:ext uri="{28A0092B-C50C-407E-A947-70E740481C1C}">
                <a14:useLocalDpi xmlns:a14="http://schemas.microsoft.com/office/drawing/2010/main" val="0"/>
              </a:ext>
            </a:extLst>
          </a:blip>
          <a:srcRect l="1515" r="1515"/>
          <a:stretch>
            <a:fillRect/>
          </a:stretch>
        </p:blipFill>
        <p:spPr>
          <a:xfrm>
            <a:off x="660828" y="495579"/>
            <a:ext cx="8758970" cy="6568518"/>
          </a:xfrm>
        </p:spPr>
      </p:pic>
    </p:spTree>
    <p:extLst>
      <p:ext uri="{BB962C8B-B14F-4D97-AF65-F5344CB8AC3E}">
        <p14:creationId xmlns:p14="http://schemas.microsoft.com/office/powerpoint/2010/main" val="15492517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aph3.jpg"/>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0" y="111996"/>
            <a:ext cx="10080625" cy="7330595"/>
          </a:xfrm>
          <a:prstGeom prst="rect">
            <a:avLst/>
          </a:prstGeom>
        </p:spPr>
      </p:pic>
      <p:grpSp>
        <p:nvGrpSpPr>
          <p:cNvPr id="11" name="Group 10"/>
          <p:cNvGrpSpPr/>
          <p:nvPr/>
        </p:nvGrpSpPr>
        <p:grpSpPr>
          <a:xfrm>
            <a:off x="0" y="111994"/>
            <a:ext cx="10094963" cy="7110462"/>
            <a:chOff x="0" y="101599"/>
            <a:chExt cx="9157006" cy="6450482"/>
          </a:xfrm>
        </p:grpSpPr>
        <p:sp>
          <p:nvSpPr>
            <p:cNvPr id="8" name="Rectangle 7"/>
            <p:cNvSpPr/>
            <p:nvPr/>
          </p:nvSpPr>
          <p:spPr>
            <a:xfrm>
              <a:off x="0" y="101599"/>
              <a:ext cx="9144000" cy="70661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Rectangle 8"/>
            <p:cNvSpPr/>
            <p:nvPr/>
          </p:nvSpPr>
          <p:spPr>
            <a:xfrm>
              <a:off x="121422" y="101600"/>
              <a:ext cx="761419" cy="56241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Rectangle 9"/>
            <p:cNvSpPr/>
            <p:nvPr/>
          </p:nvSpPr>
          <p:spPr>
            <a:xfrm>
              <a:off x="13006" y="5272615"/>
              <a:ext cx="9144000" cy="12794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Content Placeholder 3"/>
          <p:cNvSpPr>
            <a:spLocks noGrp="1"/>
          </p:cNvSpPr>
          <p:nvPr>
            <p:ph sz="half" idx="2"/>
          </p:nvPr>
        </p:nvSpPr>
        <p:spPr/>
        <p:txBody>
          <a:bodyPr/>
          <a:lstStyle/>
          <a:p>
            <a:r>
              <a:rPr lang="en-US" dirty="0" smtClean="0"/>
              <a:t>1998-2002 (peak in 2000)</a:t>
            </a:r>
          </a:p>
          <a:p>
            <a:endParaRPr lang="en-US" dirty="0" smtClean="0"/>
          </a:p>
          <a:p>
            <a:endParaRPr lang="en-US" dirty="0" smtClean="0"/>
          </a:p>
          <a:p>
            <a:r>
              <a:rPr lang="en-US" dirty="0" smtClean="0"/>
              <a:t>Closely associated with states that have extensive higher education systems</a:t>
            </a:r>
          </a:p>
          <a:p>
            <a:endParaRPr lang="en-US" dirty="0" smtClean="0"/>
          </a:p>
          <a:p>
            <a:r>
              <a:rPr lang="en-US" dirty="0" smtClean="0"/>
              <a:t>Focus on content</a:t>
            </a:r>
            <a:endParaRPr lang="en-US" dirty="0"/>
          </a:p>
        </p:txBody>
      </p:sp>
      <p:sp>
        <p:nvSpPr>
          <p:cNvPr id="6" name="Content Placeholder 5"/>
          <p:cNvSpPr>
            <a:spLocks noGrp="1"/>
          </p:cNvSpPr>
          <p:nvPr>
            <p:ph sz="quarter" idx="4"/>
          </p:nvPr>
        </p:nvSpPr>
        <p:spPr/>
        <p:txBody>
          <a:bodyPr/>
          <a:lstStyle/>
          <a:p>
            <a:r>
              <a:rPr lang="en-US" dirty="0" smtClean="0"/>
              <a:t>Spiked in 2012, and increased again in 2013</a:t>
            </a:r>
          </a:p>
          <a:p>
            <a:endParaRPr lang="en-US" dirty="0" smtClean="0"/>
          </a:p>
          <a:p>
            <a:r>
              <a:rPr lang="en-US" dirty="0" smtClean="0"/>
              <a:t>Closely associated with data, measurement, and testing (analytics)</a:t>
            </a:r>
          </a:p>
          <a:p>
            <a:endParaRPr lang="en-US" dirty="0" smtClean="0"/>
          </a:p>
          <a:p>
            <a:r>
              <a:rPr lang="en-US" dirty="0" smtClean="0"/>
              <a:t>Focus on platform</a:t>
            </a:r>
            <a:endParaRPr lang="en-US" dirty="0"/>
          </a:p>
        </p:txBody>
      </p:sp>
      <p:sp>
        <p:nvSpPr>
          <p:cNvPr id="3" name="Text Placeholder 2"/>
          <p:cNvSpPr>
            <a:spLocks noGrp="1"/>
          </p:cNvSpPr>
          <p:nvPr>
            <p:ph type="body" idx="1"/>
          </p:nvPr>
        </p:nvSpPr>
        <p:spPr/>
        <p:txBody>
          <a:bodyPr/>
          <a:lstStyle/>
          <a:p>
            <a:r>
              <a:rPr lang="en-US" dirty="0" smtClean="0"/>
              <a:t>Distance Education Frame</a:t>
            </a:r>
            <a:endParaRPr lang="en-US" dirty="0"/>
          </a:p>
        </p:txBody>
      </p:sp>
      <p:sp>
        <p:nvSpPr>
          <p:cNvPr id="5" name="Text Placeholder 4"/>
          <p:cNvSpPr>
            <a:spLocks noGrp="1"/>
          </p:cNvSpPr>
          <p:nvPr>
            <p:ph type="body" sz="quarter" idx="3"/>
          </p:nvPr>
        </p:nvSpPr>
        <p:spPr/>
        <p:txBody>
          <a:bodyPr>
            <a:normAutofit/>
          </a:bodyPr>
          <a:lstStyle/>
          <a:p>
            <a:r>
              <a:rPr lang="en-US" dirty="0" smtClean="0"/>
              <a:t>MOOC Frame</a:t>
            </a:r>
            <a:endParaRPr lang="en-US" dirty="0"/>
          </a:p>
        </p:txBody>
      </p:sp>
      <p:sp>
        <p:nvSpPr>
          <p:cNvPr id="2" name="Title 1"/>
          <p:cNvSpPr>
            <a:spLocks noGrp="1"/>
          </p:cNvSpPr>
          <p:nvPr>
            <p:ph type="title"/>
          </p:nvPr>
        </p:nvSpPr>
        <p:spPr/>
        <p:txBody>
          <a:bodyPr>
            <a:normAutofit/>
          </a:bodyPr>
          <a:lstStyle/>
          <a:p>
            <a:r>
              <a:rPr lang="en-US" dirty="0" smtClean="0"/>
              <a:t>Two Waves of Online Higher Ed</a:t>
            </a:r>
            <a:endParaRPr lang="en-US" dirty="0"/>
          </a:p>
        </p:txBody>
      </p:sp>
    </p:spTree>
    <p:extLst>
      <p:ext uri="{BB962C8B-B14F-4D97-AF65-F5344CB8AC3E}">
        <p14:creationId xmlns:p14="http://schemas.microsoft.com/office/powerpoint/2010/main" val="4172162934"/>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extShape 1"/>
          <p:cNvSpPr txBox="1"/>
          <p:nvPr/>
        </p:nvSpPr>
        <p:spPr>
          <a:xfrm>
            <a:off x="504001" y="301321"/>
            <a:ext cx="9071640" cy="1262160"/>
          </a:xfrm>
          <a:prstGeom prst="rect">
            <a:avLst/>
          </a:prstGeom>
        </p:spPr>
        <p:txBody>
          <a:bodyPr lIns="0" tIns="0" rIns="0" bIns="0" anchor="ctr"/>
          <a:lstStyle/>
          <a:p>
            <a:pPr algn="ctr"/>
            <a:r>
              <a:rPr lang="en-US" sz="4400" dirty="0" smtClean="0">
                <a:latin typeface="Arial"/>
              </a:rPr>
              <a:t>Conclusion:</a:t>
            </a:r>
          </a:p>
          <a:p>
            <a:pPr algn="ctr"/>
            <a:r>
              <a:rPr lang="en-US" sz="4400" dirty="0" smtClean="0">
                <a:latin typeface="Arial"/>
              </a:rPr>
              <a:t>Computers can help, but</a:t>
            </a:r>
            <a:r>
              <a:rPr lang="is-IS" sz="4400" dirty="0" smtClean="0">
                <a:latin typeface="Arial"/>
              </a:rPr>
              <a:t>…</a:t>
            </a:r>
            <a:endParaRPr dirty="0"/>
          </a:p>
        </p:txBody>
      </p:sp>
      <p:sp>
        <p:nvSpPr>
          <p:cNvPr id="154" name="TextShape 2"/>
          <p:cNvSpPr txBox="1"/>
          <p:nvPr/>
        </p:nvSpPr>
        <p:spPr>
          <a:xfrm>
            <a:off x="504001" y="1769040"/>
            <a:ext cx="9071640" cy="5283954"/>
          </a:xfrm>
          <a:prstGeom prst="rect">
            <a:avLst/>
          </a:prstGeom>
        </p:spPr>
        <p:txBody>
          <a:bodyPr lIns="0" tIns="0" rIns="0" bIns="0"/>
          <a:lstStyle/>
          <a:p>
            <a:pPr marL="457200" indent="-457200">
              <a:buSzPct val="45000"/>
              <a:buFont typeface="Arial" panose="020B0604020202020204" pitchFamily="34" charset="0"/>
              <a:buChar char="•"/>
            </a:pPr>
            <a:r>
              <a:rPr lang="en-US" sz="2800" dirty="0" smtClean="0">
                <a:latin typeface="Arial"/>
                <a:cs typeface="Arial"/>
              </a:rPr>
              <a:t>Still </a:t>
            </a:r>
            <a:r>
              <a:rPr lang="en-US" sz="2800" dirty="0">
                <a:latin typeface="Arial"/>
                <a:cs typeface="Arial"/>
              </a:rPr>
              <a:t>requires </a:t>
            </a:r>
            <a:r>
              <a:rPr lang="en-US" sz="2800" dirty="0" smtClean="0">
                <a:latin typeface="Arial"/>
                <a:cs typeface="Arial"/>
              </a:rPr>
              <a:t>informed human choices</a:t>
            </a:r>
            <a:endParaRPr sz="2800" dirty="0">
              <a:latin typeface="Arial"/>
              <a:cs typeface="Arial"/>
            </a:endParaRPr>
          </a:p>
          <a:p>
            <a:pPr marL="914352" lvl="1" indent="-457200">
              <a:buSzPct val="75000"/>
              <a:buFont typeface="Arial" panose="020B0604020202020204" pitchFamily="34" charset="0"/>
              <a:buChar char="•"/>
            </a:pPr>
            <a:r>
              <a:rPr lang="en-US" sz="2800" dirty="0" smtClean="0">
                <a:latin typeface="Arial"/>
                <a:cs typeface="Arial"/>
              </a:rPr>
              <a:t>Which method? Stem </a:t>
            </a:r>
            <a:r>
              <a:rPr lang="en-US" sz="2800" dirty="0">
                <a:latin typeface="Arial"/>
                <a:cs typeface="Arial"/>
              </a:rPr>
              <a:t>words? Remove stop words? Which stop words? Remove frequent/infrequent words? How many clusters? How many topics?</a:t>
            </a:r>
            <a:endParaRPr sz="2800" dirty="0">
              <a:latin typeface="Arial"/>
              <a:cs typeface="Arial"/>
            </a:endParaRPr>
          </a:p>
          <a:p>
            <a:pPr marL="457200" indent="-457200">
              <a:buSzPct val="45000"/>
              <a:buFont typeface="Arial" panose="020B0604020202020204" pitchFamily="34" charset="0"/>
              <a:buChar char="•"/>
            </a:pPr>
            <a:r>
              <a:rPr lang="en-US" sz="2800" dirty="0" smtClean="0">
                <a:latin typeface="Arial"/>
                <a:cs typeface="Arial"/>
              </a:rPr>
              <a:t>CTA will </a:t>
            </a:r>
            <a:r>
              <a:rPr lang="en-US" sz="2800" dirty="0">
                <a:latin typeface="Arial"/>
                <a:cs typeface="Arial"/>
              </a:rPr>
              <a:t>not do the interpretive work for you!</a:t>
            </a:r>
            <a:endParaRPr sz="2800" dirty="0">
              <a:latin typeface="Arial"/>
              <a:cs typeface="Arial"/>
            </a:endParaRPr>
          </a:p>
          <a:p>
            <a:pPr marL="457200" indent="-457200">
              <a:buSzPct val="45000"/>
              <a:buFont typeface="Arial" panose="020B0604020202020204" pitchFamily="34" charset="0"/>
              <a:buChar char="•"/>
            </a:pPr>
            <a:r>
              <a:rPr lang="en-US" sz="2800" dirty="0" smtClean="0">
                <a:latin typeface="Arial"/>
                <a:cs typeface="Arial"/>
              </a:rPr>
              <a:t>Matching question to method is complicated and key</a:t>
            </a:r>
            <a:endParaRPr sz="2800" dirty="0">
              <a:latin typeface="Arial"/>
              <a:cs typeface="Arial"/>
            </a:endParaRPr>
          </a:p>
          <a:p>
            <a:pPr marL="457200" indent="-457200">
              <a:buSzPct val="45000"/>
              <a:buFont typeface="Arial" panose="020B0604020202020204" pitchFamily="34" charset="0"/>
              <a:buChar char="•"/>
            </a:pPr>
            <a:r>
              <a:rPr lang="en-US" sz="2800" dirty="0" smtClean="0">
                <a:latin typeface="Arial"/>
                <a:cs typeface="Arial"/>
              </a:rPr>
              <a:t>Methods can be combined for nuance and complexity</a:t>
            </a:r>
          </a:p>
          <a:p>
            <a:pPr marL="457200" indent="-457200">
              <a:buSzPct val="45000"/>
              <a:buFont typeface="Arial" panose="020B0604020202020204" pitchFamily="34" charset="0"/>
              <a:buChar char="•"/>
            </a:pPr>
            <a:r>
              <a:rPr lang="en-US" sz="2800" dirty="0" smtClean="0">
                <a:latin typeface="Arial"/>
                <a:cs typeface="Arial"/>
              </a:rPr>
              <a:t>In CTA, and machine learning, think randomness</a:t>
            </a:r>
          </a:p>
          <a:p>
            <a:pPr marL="914352" lvl="1" indent="-457200">
              <a:buSzPct val="45000"/>
              <a:buFont typeface="Arial" panose="020B0604020202020204" pitchFamily="34" charset="0"/>
              <a:buChar char="•"/>
            </a:pPr>
            <a:r>
              <a:rPr lang="en-US" sz="2800" dirty="0">
                <a:latin typeface="Arial"/>
                <a:cs typeface="Arial"/>
              </a:rPr>
              <a:t>D</a:t>
            </a:r>
            <a:r>
              <a:rPr lang="en-US" sz="2800" dirty="0" smtClean="0">
                <a:latin typeface="Arial"/>
                <a:cs typeface="Arial"/>
              </a:rPr>
              <a:t>on’t assume faithful reproducibility</a:t>
            </a:r>
            <a:endParaRPr sz="2800" dirty="0">
              <a:latin typeface="Arial"/>
              <a:cs typeface="Arial"/>
            </a:endParaRPr>
          </a:p>
          <a:p>
            <a:pPr marL="457200" indent="-457200">
              <a:buSzPct val="45000"/>
              <a:buFont typeface="Arial" panose="020B0604020202020204" pitchFamily="34" charset="0"/>
              <a:buChar char="•"/>
            </a:pPr>
            <a:r>
              <a:rPr lang="en-US" sz="2800" dirty="0">
                <a:latin typeface="Arial"/>
                <a:cs typeface="Arial"/>
              </a:rPr>
              <a:t>Validate, validate, validate!</a:t>
            </a:r>
            <a:endParaRPr sz="2800" dirty="0">
              <a:latin typeface="Arial"/>
              <a:cs typeface="Arial"/>
            </a:endParaRPr>
          </a:p>
        </p:txBody>
      </p:sp>
    </p:spTree>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Thanks!</a:t>
            </a:r>
            <a:br>
              <a:rPr lang="en-US" dirty="0" smtClean="0"/>
            </a:br>
            <a:r>
              <a:rPr lang="en-US" dirty="0" smtClean="0"/>
              <a:t>Next Steps at the D-Lab</a:t>
            </a:r>
            <a:endParaRPr lang="en-US" dirty="0"/>
          </a:p>
        </p:txBody>
      </p:sp>
      <p:sp>
        <p:nvSpPr>
          <p:cNvPr id="3" name="Content Placeholder 2"/>
          <p:cNvSpPr>
            <a:spLocks noGrp="1"/>
          </p:cNvSpPr>
          <p:nvPr>
            <p:ph idx="1"/>
          </p:nvPr>
        </p:nvSpPr>
        <p:spPr/>
        <p:txBody>
          <a:bodyPr/>
          <a:lstStyle/>
          <a:p>
            <a:r>
              <a:rPr lang="en-US" dirty="0" smtClean="0"/>
              <a:t>Computational Text Analysis Communities</a:t>
            </a:r>
          </a:p>
          <a:p>
            <a:pPr lvl="1"/>
            <a:r>
              <a:rPr lang="en-US" dirty="0" smtClean="0"/>
              <a:t>CTWAG (CTA Working Group)</a:t>
            </a:r>
          </a:p>
          <a:p>
            <a:pPr lvl="1"/>
            <a:r>
              <a:rPr lang="en-US" dirty="0" smtClean="0"/>
              <a:t>Digital Humanities Working Group</a:t>
            </a:r>
          </a:p>
          <a:p>
            <a:r>
              <a:rPr lang="en-US" dirty="0" smtClean="0"/>
              <a:t>D-Lab Consulting</a:t>
            </a:r>
          </a:p>
          <a:p>
            <a:r>
              <a:rPr lang="en-US" dirty="0" smtClean="0"/>
              <a:t>Future technical trainings</a:t>
            </a:r>
          </a:p>
          <a:p>
            <a:endParaRPr lang="en-US" dirty="0"/>
          </a:p>
          <a:p>
            <a:pPr marL="0" indent="0">
              <a:buNone/>
            </a:pPr>
            <a:r>
              <a:rPr lang="en-US" dirty="0" smtClean="0"/>
              <a:t>D-Lab</a:t>
            </a:r>
            <a:r>
              <a:rPr lang="en-US" dirty="0"/>
              <a:t>: </a:t>
            </a:r>
            <a:r>
              <a:rPr lang="en-US" dirty="0">
                <a:hlinkClick r:id="rId2"/>
              </a:rPr>
              <a:t>http://</a:t>
            </a:r>
            <a:r>
              <a:rPr lang="en-US" dirty="0" smtClean="0">
                <a:hlinkClick r:id="rId2"/>
              </a:rPr>
              <a:t>dlab.berkeley.edu</a:t>
            </a:r>
            <a:endParaRPr lang="en-US" dirty="0" smtClean="0"/>
          </a:p>
          <a:p>
            <a:pPr marL="0" indent="0">
              <a:buNone/>
            </a:pPr>
            <a:r>
              <a:rPr lang="en-US" dirty="0"/>
              <a:t>CTAWG: </a:t>
            </a:r>
            <a:r>
              <a:rPr lang="en-US" dirty="0">
                <a:hlinkClick r:id="rId3"/>
              </a:rPr>
              <a:t>http://</a:t>
            </a:r>
            <a:r>
              <a:rPr lang="en-US" dirty="0" smtClean="0">
                <a:hlinkClick r:id="rId3"/>
              </a:rPr>
              <a:t>dlabctawg.github.io</a:t>
            </a:r>
            <a:endParaRPr lang="en-US" dirty="0"/>
          </a:p>
        </p:txBody>
      </p:sp>
    </p:spTree>
    <p:extLst>
      <p:ext uri="{BB962C8B-B14F-4D97-AF65-F5344CB8AC3E}">
        <p14:creationId xmlns:p14="http://schemas.microsoft.com/office/powerpoint/2010/main" val="2668704538"/>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End</a:t>
            </a:r>
            <a:endParaRPr lang="en-US" dirty="0"/>
          </a:p>
        </p:txBody>
      </p:sp>
      <p:sp>
        <p:nvSpPr>
          <p:cNvPr id="4" name="Subtitle 3"/>
          <p:cNvSpPr>
            <a:spLocks noGrp="1"/>
          </p:cNvSpPr>
          <p:nvPr>
            <p:ph type="subTitle" idx="1"/>
          </p:nvPr>
        </p:nvSpPr>
        <p:spPr/>
        <p:txBody>
          <a:bodyPr/>
          <a:lstStyle/>
          <a:p>
            <a:r>
              <a:rPr lang="en-US" dirty="0" smtClean="0"/>
              <a:t>Extra Slides</a:t>
            </a:r>
            <a:endParaRPr lang="en-US" dirty="0"/>
          </a:p>
        </p:txBody>
      </p:sp>
    </p:spTree>
    <p:extLst>
      <p:ext uri="{BB962C8B-B14F-4D97-AF65-F5344CB8AC3E}">
        <p14:creationId xmlns:p14="http://schemas.microsoft.com/office/powerpoint/2010/main" val="231111825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Arial"/>
                <a:cs typeface="Arial"/>
              </a:rPr>
              <a:t>Structured vs. Unstructured Data</a:t>
            </a:r>
            <a:endParaRPr lang="en-US" dirty="0">
              <a:latin typeface="Arial"/>
              <a:cs typeface="Arial"/>
            </a:endParaRPr>
          </a:p>
        </p:txBody>
      </p:sp>
      <p:sp>
        <p:nvSpPr>
          <p:cNvPr id="3" name="Text Placeholder 2"/>
          <p:cNvSpPr>
            <a:spLocks noGrp="1"/>
          </p:cNvSpPr>
          <p:nvPr>
            <p:ph idx="1"/>
          </p:nvPr>
        </p:nvSpPr>
        <p:spPr/>
        <p:txBody>
          <a:bodyPr>
            <a:normAutofit fontScale="92500" lnSpcReduction="20000"/>
          </a:bodyPr>
          <a:lstStyle/>
          <a:p>
            <a:pPr marL="514350" indent="-514350">
              <a:buFont typeface="+mj-lt"/>
              <a:buAutoNum type="alphaUcPeriod"/>
            </a:pPr>
            <a:r>
              <a:rPr lang="en-US" dirty="0" smtClean="0">
                <a:latin typeface="Arial"/>
                <a:cs typeface="Arial"/>
              </a:rPr>
              <a:t>Legal rulings</a:t>
            </a:r>
          </a:p>
          <a:p>
            <a:pPr marL="514350" indent="-514350">
              <a:buFont typeface="+mj-lt"/>
              <a:buAutoNum type="alphaUcPeriod"/>
            </a:pPr>
            <a:r>
              <a:rPr lang="en-US" dirty="0" smtClean="0">
                <a:latin typeface="Arial"/>
                <a:cs typeface="Arial"/>
              </a:rPr>
              <a:t>Semi-structured interviews</a:t>
            </a:r>
          </a:p>
          <a:p>
            <a:pPr marL="514350" indent="-514350">
              <a:buFont typeface="+mj-lt"/>
              <a:buAutoNum type="alphaUcPeriod"/>
            </a:pPr>
            <a:r>
              <a:rPr lang="en-US" dirty="0" smtClean="0">
                <a:latin typeface="Arial"/>
                <a:cs typeface="Arial"/>
              </a:rPr>
              <a:t>Police Reports</a:t>
            </a:r>
          </a:p>
          <a:p>
            <a:pPr marL="514350" indent="-514350">
              <a:buFont typeface="+mj-lt"/>
              <a:buAutoNum type="alphaUcPeriod"/>
            </a:pPr>
            <a:r>
              <a:rPr lang="en-US" dirty="0" smtClean="0">
                <a:latin typeface="Arial"/>
                <a:cs typeface="Arial"/>
              </a:rPr>
              <a:t>Diary entries</a:t>
            </a:r>
          </a:p>
          <a:p>
            <a:pPr marL="514350" indent="-514350">
              <a:buFont typeface="+mj-lt"/>
              <a:buAutoNum type="alphaUcPeriod"/>
            </a:pPr>
            <a:r>
              <a:rPr lang="en-US" dirty="0" smtClean="0">
                <a:latin typeface="Arial"/>
                <a:cs typeface="Arial"/>
              </a:rPr>
              <a:t>Open-ended survey questions</a:t>
            </a:r>
          </a:p>
          <a:p>
            <a:pPr marL="514350" indent="-514350">
              <a:buFont typeface="+mj-lt"/>
              <a:buAutoNum type="alphaUcPeriod"/>
            </a:pPr>
            <a:r>
              <a:rPr lang="en-US" dirty="0" smtClean="0">
                <a:latin typeface="Arial"/>
                <a:cs typeface="Arial"/>
              </a:rPr>
              <a:t>News reports</a:t>
            </a:r>
          </a:p>
          <a:p>
            <a:pPr marL="514350" indent="-514350">
              <a:buFont typeface="+mj-lt"/>
              <a:buAutoNum type="alphaUcPeriod"/>
            </a:pPr>
            <a:r>
              <a:rPr lang="en-US" dirty="0" smtClean="0">
                <a:latin typeface="Arial"/>
                <a:cs typeface="Arial"/>
              </a:rPr>
              <a:t>Student essays</a:t>
            </a:r>
          </a:p>
          <a:p>
            <a:pPr marL="514350" indent="-514350">
              <a:buFont typeface="+mj-lt"/>
              <a:buAutoNum type="alphaUcPeriod"/>
            </a:pPr>
            <a:r>
              <a:rPr lang="en-US" dirty="0" smtClean="0">
                <a:latin typeface="Arial"/>
                <a:cs typeface="Arial"/>
              </a:rPr>
              <a:t>Letters or emails</a:t>
            </a:r>
          </a:p>
          <a:p>
            <a:pPr marL="514350" indent="-514350">
              <a:buFont typeface="+mj-lt"/>
              <a:buAutoNum type="alphaUcPeriod"/>
            </a:pPr>
            <a:r>
              <a:rPr lang="en-US" dirty="0" smtClean="0">
                <a:latin typeface="Arial"/>
                <a:cs typeface="Arial"/>
              </a:rPr>
              <a:t>Medical forms</a:t>
            </a:r>
          </a:p>
          <a:p>
            <a:pPr marL="514350" indent="-514350">
              <a:buFont typeface="+mj-lt"/>
              <a:buAutoNum type="alphaUcPeriod"/>
            </a:pPr>
            <a:r>
              <a:rPr lang="en-US" dirty="0" smtClean="0">
                <a:latin typeface="Arial"/>
                <a:cs typeface="Arial"/>
              </a:rPr>
              <a:t>Academic journal articles</a:t>
            </a:r>
          </a:p>
          <a:p>
            <a:endParaRPr lang="en-US" dirty="0" smtClean="0"/>
          </a:p>
          <a:p>
            <a:endParaRPr lang="en-US" dirty="0"/>
          </a:p>
        </p:txBody>
      </p:sp>
    </p:spTree>
    <p:extLst>
      <p:ext uri="{BB962C8B-B14F-4D97-AF65-F5344CB8AC3E}">
        <p14:creationId xmlns:p14="http://schemas.microsoft.com/office/powerpoint/2010/main" val="336065557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ial"/>
                <a:cs typeface="Arial"/>
              </a:rPr>
              <a:t>What is Structure to a Machine?</a:t>
            </a:r>
            <a:endParaRPr lang="en-US" dirty="0">
              <a:latin typeface="Arial"/>
              <a:cs typeface="Arial"/>
            </a:endParaRPr>
          </a:p>
        </p:txBody>
      </p:sp>
      <p:sp>
        <p:nvSpPr>
          <p:cNvPr id="3" name="Content Placeholder 2"/>
          <p:cNvSpPr>
            <a:spLocks noGrp="1"/>
          </p:cNvSpPr>
          <p:nvPr>
            <p:ph idx="1"/>
          </p:nvPr>
        </p:nvSpPr>
        <p:spPr/>
        <p:txBody>
          <a:bodyPr/>
          <a:lstStyle/>
          <a:p>
            <a:r>
              <a:rPr lang="en-US" dirty="0" smtClean="0">
                <a:latin typeface="Arial"/>
                <a:cs typeface="Arial"/>
              </a:rPr>
              <a:t>?</a:t>
            </a:r>
          </a:p>
          <a:p>
            <a:endParaRPr lang="en-US" dirty="0">
              <a:latin typeface="Arial"/>
              <a:cs typeface="Arial"/>
            </a:endParaRPr>
          </a:p>
          <a:p>
            <a:r>
              <a:rPr lang="en-US" dirty="0" smtClean="0">
                <a:latin typeface="Arial"/>
                <a:cs typeface="Arial"/>
              </a:rPr>
              <a:t>?</a:t>
            </a:r>
          </a:p>
          <a:p>
            <a:endParaRPr lang="en-US" dirty="0">
              <a:latin typeface="Arial"/>
              <a:cs typeface="Arial"/>
            </a:endParaRPr>
          </a:p>
          <a:p>
            <a:r>
              <a:rPr lang="en-US" dirty="0" smtClean="0">
                <a:latin typeface="Arial"/>
                <a:cs typeface="Arial"/>
              </a:rPr>
              <a:t>?</a:t>
            </a:r>
          </a:p>
          <a:p>
            <a:endParaRPr lang="en-US" dirty="0">
              <a:latin typeface="Arial"/>
              <a:cs typeface="Arial"/>
            </a:endParaRPr>
          </a:p>
          <a:p>
            <a:r>
              <a:rPr lang="en-US" dirty="0" smtClean="0">
                <a:latin typeface="Arial"/>
                <a:cs typeface="Arial"/>
              </a:rPr>
              <a:t>?</a:t>
            </a:r>
            <a:endParaRPr lang="en-US" dirty="0">
              <a:latin typeface="Arial"/>
              <a:cs typeface="Arial"/>
            </a:endParaRPr>
          </a:p>
        </p:txBody>
      </p:sp>
    </p:spTree>
    <p:extLst>
      <p:ext uri="{BB962C8B-B14F-4D97-AF65-F5344CB8AC3E}">
        <p14:creationId xmlns:p14="http://schemas.microsoft.com/office/powerpoint/2010/main" val="377214047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lose-reading.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9222" y="4272295"/>
            <a:ext cx="3683000" cy="2958677"/>
          </a:xfrm>
          <a:prstGeom prst="rect">
            <a:avLst/>
          </a:prstGeom>
        </p:spPr>
      </p:pic>
      <p:sp>
        <p:nvSpPr>
          <p:cNvPr id="64" name="TextShape 1"/>
          <p:cNvSpPr txBox="1"/>
          <p:nvPr/>
        </p:nvSpPr>
        <p:spPr>
          <a:xfrm>
            <a:off x="504001" y="301321"/>
            <a:ext cx="9071640" cy="1262160"/>
          </a:xfrm>
          <a:prstGeom prst="rect">
            <a:avLst/>
          </a:prstGeom>
        </p:spPr>
        <p:txBody>
          <a:bodyPr lIns="0" tIns="0" rIns="0" bIns="0" anchor="ctr"/>
          <a:lstStyle/>
          <a:p>
            <a:pPr algn="ctr"/>
            <a:r>
              <a:rPr lang="en-US" sz="4400" dirty="0">
                <a:latin typeface="Arial"/>
              </a:rPr>
              <a:t>How Do </a:t>
            </a:r>
            <a:r>
              <a:rPr lang="en-US" sz="4400" dirty="0" smtClean="0">
                <a:latin typeface="Arial"/>
              </a:rPr>
              <a:t>Humans Analyze </a:t>
            </a:r>
            <a:r>
              <a:rPr lang="en-US" sz="4400" dirty="0">
                <a:latin typeface="Arial"/>
              </a:rPr>
              <a:t>Text?</a:t>
            </a:r>
            <a:endParaRPr dirty="0"/>
          </a:p>
        </p:txBody>
      </p:sp>
      <p:sp>
        <p:nvSpPr>
          <p:cNvPr id="69" name="TextShape 5"/>
          <p:cNvSpPr txBox="1"/>
          <p:nvPr/>
        </p:nvSpPr>
        <p:spPr>
          <a:xfrm>
            <a:off x="504001" y="1563481"/>
            <a:ext cx="9071640" cy="4384440"/>
          </a:xfrm>
          <a:prstGeom prst="rect">
            <a:avLst/>
          </a:prstGeom>
        </p:spPr>
        <p:txBody>
          <a:bodyPr lIns="0" tIns="0" rIns="0" bIns="0"/>
          <a:lstStyle/>
          <a:p>
            <a:pPr>
              <a:buSzPct val="45000"/>
            </a:pPr>
            <a:r>
              <a:rPr lang="en-US" sz="3200" dirty="0">
                <a:solidFill>
                  <a:srgbClr val="000000"/>
                </a:solidFill>
                <a:latin typeface="Arial"/>
              </a:rPr>
              <a:t>“</a:t>
            </a:r>
            <a:r>
              <a:rPr lang="en-US" sz="3200" dirty="0">
                <a:latin typeface="Arial"/>
              </a:rPr>
              <a:t>We need to steer clear of this poverty of ambition, where people want to drive fancy cars and wear nice clothes and live in nice apartments but don't want to work hard to accomplish these things. Everyone should try to realize their full potential.” </a:t>
            </a:r>
            <a:endParaRPr lang="en-US" sz="3200" dirty="0" smtClean="0">
              <a:latin typeface="Arial"/>
            </a:endParaRPr>
          </a:p>
          <a:p>
            <a:pPr>
              <a:buSzPct val="45000"/>
            </a:pPr>
            <a:r>
              <a:rPr lang="en-US" sz="3200" dirty="0" smtClean="0">
                <a:latin typeface="Arial"/>
              </a:rPr>
              <a:t>-</a:t>
            </a:r>
            <a:r>
              <a:rPr lang="en-US" sz="3200" dirty="0">
                <a:latin typeface="Arial"/>
              </a:rPr>
              <a:t>Barack </a:t>
            </a:r>
            <a:r>
              <a:rPr lang="en-US" sz="3200" dirty="0" smtClean="0">
                <a:latin typeface="Arial"/>
              </a:rPr>
              <a:t>Obama</a:t>
            </a:r>
            <a:endParaRPr dirty="0"/>
          </a:p>
          <a:p>
            <a:pPr>
              <a:buSzPct val="45000"/>
              <a:buFont typeface="StarSymbol"/>
              <a:buChar char=""/>
            </a:pPr>
            <a:endParaRPr dirty="0"/>
          </a:p>
        </p:txBody>
      </p:sp>
      <p:sp>
        <p:nvSpPr>
          <p:cNvPr id="3" name="TextBox 2"/>
          <p:cNvSpPr txBox="1"/>
          <p:nvPr/>
        </p:nvSpPr>
        <p:spPr>
          <a:xfrm>
            <a:off x="2525889" y="5757065"/>
            <a:ext cx="2300111" cy="461665"/>
          </a:xfrm>
          <a:prstGeom prst="rect">
            <a:avLst/>
          </a:prstGeom>
          <a:noFill/>
        </p:spPr>
        <p:txBody>
          <a:bodyPr wrap="square" rtlCol="0">
            <a:spAutoFit/>
          </a:bodyPr>
          <a:lstStyle/>
          <a:p>
            <a:r>
              <a:rPr lang="en-US" sz="2400" dirty="0" smtClean="0">
                <a:latin typeface="Arial"/>
                <a:cs typeface="Arial"/>
              </a:rPr>
              <a:t>Close Reading:</a:t>
            </a:r>
            <a:endParaRPr lang="en-US" sz="2400" dirty="0">
              <a:latin typeface="Arial"/>
              <a:cs typeface="Arial"/>
            </a:endParaRPr>
          </a:p>
        </p:txBody>
      </p:sp>
    </p:spTree>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TextShape 1"/>
          <p:cNvSpPr txBox="1"/>
          <p:nvPr/>
        </p:nvSpPr>
        <p:spPr>
          <a:xfrm>
            <a:off x="504001" y="301321"/>
            <a:ext cx="9071640" cy="1262160"/>
          </a:xfrm>
          <a:prstGeom prst="rect">
            <a:avLst/>
          </a:prstGeom>
        </p:spPr>
        <p:txBody>
          <a:bodyPr lIns="0" tIns="0" rIns="0" bIns="0" anchor="ctr"/>
          <a:lstStyle/>
          <a:p>
            <a:pPr algn="ctr"/>
            <a:r>
              <a:rPr lang="en-US" sz="4400" dirty="0">
                <a:latin typeface="Arial"/>
                <a:cs typeface="Arial"/>
              </a:rPr>
              <a:t>The promise of </a:t>
            </a:r>
            <a:r>
              <a:rPr lang="en-US" sz="4400" dirty="0" smtClean="0">
                <a:latin typeface="Arial"/>
                <a:cs typeface="Arial"/>
              </a:rPr>
              <a:t>“</a:t>
            </a:r>
            <a:r>
              <a:rPr lang="en-US" sz="4400" i="1" dirty="0" smtClean="0">
                <a:latin typeface="Arial"/>
                <a:cs typeface="Arial"/>
              </a:rPr>
              <a:t>distant reading”</a:t>
            </a:r>
            <a:endParaRPr lang="en-US" sz="4400" i="1" dirty="0">
              <a:latin typeface="Arial"/>
              <a:cs typeface="Arial"/>
            </a:endParaRPr>
          </a:p>
        </p:txBody>
      </p:sp>
      <p:sp>
        <p:nvSpPr>
          <p:cNvPr id="71" name="TextShape 2"/>
          <p:cNvSpPr txBox="1"/>
          <p:nvPr/>
        </p:nvSpPr>
        <p:spPr>
          <a:xfrm>
            <a:off x="438121" y="1737360"/>
            <a:ext cx="9071640" cy="5394960"/>
          </a:xfrm>
          <a:prstGeom prst="rect">
            <a:avLst/>
          </a:prstGeom>
        </p:spPr>
        <p:txBody>
          <a:bodyPr lIns="0" tIns="0" rIns="0" bIns="0"/>
          <a:lstStyle/>
          <a:p>
            <a:pPr marL="1363663" indent="-742950">
              <a:buFont typeface="+mj-lt"/>
              <a:buAutoNum type="arabicPeriod"/>
              <a:tabLst>
                <a:tab pos="1368425" algn="l"/>
              </a:tabLst>
            </a:pPr>
            <a:r>
              <a:rPr lang="en-US" sz="3600" dirty="0" smtClean="0">
                <a:latin typeface="Arial"/>
                <a:cs typeface="Arial"/>
              </a:rPr>
              <a:t>Scale / Speed</a:t>
            </a:r>
            <a:r>
              <a:rPr lang="en-US" sz="3600" dirty="0">
                <a:latin typeface="Arial"/>
                <a:cs typeface="Arial"/>
              </a:rPr>
              <a:t>	</a:t>
            </a:r>
            <a:endParaRPr lang="en-US" sz="3600" dirty="0" smtClean="0">
              <a:latin typeface="Arial"/>
              <a:cs typeface="Arial"/>
            </a:endParaRPr>
          </a:p>
          <a:p>
            <a:pPr marL="1363663" indent="-742950">
              <a:buFont typeface="+mj-lt"/>
              <a:buAutoNum type="arabicPeriod"/>
              <a:tabLst>
                <a:tab pos="1368425" algn="l"/>
              </a:tabLst>
            </a:pPr>
            <a:r>
              <a:rPr lang="en-US" sz="3600" dirty="0" smtClean="0">
                <a:latin typeface="Arial"/>
                <a:cs typeface="Arial"/>
              </a:rPr>
              <a:t>Validity</a:t>
            </a:r>
            <a:endParaRPr lang="en-US" sz="3600" dirty="0">
              <a:latin typeface="Arial"/>
              <a:cs typeface="Arial"/>
            </a:endParaRPr>
          </a:p>
          <a:p>
            <a:pPr marL="1646238" lvl="1" indent="-503238" defTabSz="1262063">
              <a:buFont typeface="+mj-lt"/>
              <a:buAutoNum type="arabicPeriod"/>
            </a:pPr>
            <a:r>
              <a:rPr lang="en-US" sz="3600" dirty="0" smtClean="0">
                <a:latin typeface="Arial"/>
                <a:cs typeface="Arial"/>
              </a:rPr>
              <a:t>Unburdened by human biases (emotions, theory, assumptions etc)</a:t>
            </a:r>
          </a:p>
          <a:p>
            <a:pPr marL="1646238" lvl="1" indent="-503238" defTabSz="1262063">
              <a:buFont typeface="+mj-lt"/>
              <a:buAutoNum type="arabicPeriod"/>
            </a:pPr>
            <a:r>
              <a:rPr lang="en-US" sz="3600" dirty="0" smtClean="0">
                <a:latin typeface="Arial"/>
                <a:cs typeface="Arial"/>
              </a:rPr>
              <a:t>Read differently (??better??)</a:t>
            </a:r>
          </a:p>
          <a:p>
            <a:pPr marL="1646238" lvl="1" indent="-503238" defTabSz="1262063">
              <a:buFont typeface="+mj-lt"/>
              <a:buAutoNum type="arabicPeriod"/>
            </a:pPr>
            <a:r>
              <a:rPr lang="en-US" sz="3600" dirty="0" smtClean="0">
                <a:latin typeface="Arial"/>
                <a:cs typeface="Arial"/>
              </a:rPr>
              <a:t>See patterns differently</a:t>
            </a:r>
          </a:p>
          <a:p>
            <a:pPr marL="1189086" indent="-503238" defTabSz="1262063">
              <a:buFont typeface="+mj-lt"/>
              <a:buAutoNum type="arabicPeriod"/>
            </a:pPr>
            <a:r>
              <a:rPr lang="en-US" sz="3600" dirty="0">
                <a:latin typeface="Arial"/>
                <a:cs typeface="Arial"/>
              </a:rPr>
              <a:t>Reliability / </a:t>
            </a:r>
            <a:r>
              <a:rPr lang="en-US" sz="3600" dirty="0" smtClean="0">
                <a:latin typeface="Arial"/>
                <a:cs typeface="Arial"/>
              </a:rPr>
              <a:t>Reproducibility</a:t>
            </a:r>
            <a:endParaRPr lang="en-US" sz="3600" dirty="0">
              <a:latin typeface="Arial"/>
              <a:cs typeface="Arial"/>
            </a:endParaRPr>
          </a:p>
          <a:p>
            <a:pPr>
              <a:buSzPct val="45000"/>
            </a:pPr>
            <a:endParaRPr lang="en-US" sz="3200" b="1" dirty="0" smtClean="0">
              <a:solidFill>
                <a:srgbClr val="FF3333"/>
              </a:solidFill>
              <a:latin typeface="Arial"/>
            </a:endParaRPr>
          </a:p>
          <a:p>
            <a:pPr>
              <a:buSzPct val="45000"/>
            </a:pPr>
            <a:r>
              <a:rPr lang="en-US" sz="3200" b="1" dirty="0" smtClean="0">
                <a:solidFill>
                  <a:srgbClr val="FF3333"/>
                </a:solidFill>
                <a:latin typeface="Arial"/>
              </a:rPr>
              <a:t>Does </a:t>
            </a:r>
            <a:r>
              <a:rPr lang="en-US" sz="3200" b="1" dirty="0">
                <a:solidFill>
                  <a:srgbClr val="FF3333"/>
                </a:solidFill>
                <a:latin typeface="Arial"/>
              </a:rPr>
              <a:t>not remove the need for interpretation!</a:t>
            </a:r>
            <a:endParaRPr dirty="0"/>
          </a:p>
        </p:txBody>
      </p:sp>
    </p:spTree>
    <p:extLst>
      <p:ext uri="{BB962C8B-B14F-4D97-AF65-F5344CB8AC3E}">
        <p14:creationId xmlns:p14="http://schemas.microsoft.com/office/powerpoint/2010/main" val="424293507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12965</TotalTime>
  <Words>2856</Words>
  <Application>Microsoft Macintosh PowerPoint</Application>
  <PresentationFormat>Custom</PresentationFormat>
  <Paragraphs>569</Paragraphs>
  <Slides>57</Slides>
  <Notes>28</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57</vt:i4>
      </vt:variant>
    </vt:vector>
  </HeadingPairs>
  <TitlesOfParts>
    <vt:vector size="59" baseType="lpstr">
      <vt:lpstr>Office Theme</vt:lpstr>
      <vt:lpstr>Worksheet</vt:lpstr>
      <vt:lpstr>PowerPoint Presentation</vt:lpstr>
      <vt:lpstr>Goals</vt:lpstr>
      <vt:lpstr>What Do You Want From CTA?</vt:lpstr>
      <vt:lpstr>PowerPoint Presentation</vt:lpstr>
      <vt:lpstr>PowerPoint Presentation</vt:lpstr>
      <vt:lpstr>Structured vs. Unstructured Data</vt:lpstr>
      <vt:lpstr>What is Structure to a Machine?</vt:lpstr>
      <vt:lpstr>PowerPoint Presentation</vt:lpstr>
      <vt:lpstr>PowerPoint Presentation</vt:lpstr>
      <vt:lpstr>PowerPoint Presentation</vt:lpstr>
      <vt:lpstr>Choosing a Method</vt:lpstr>
      <vt:lpstr>PowerPoint Presentation</vt:lpstr>
      <vt:lpstr>PowerPoint Presentation</vt:lpstr>
      <vt:lpstr>Some Common Methods</vt:lpstr>
      <vt:lpstr>PowerPoint Presentation</vt:lpstr>
      <vt:lpstr>PowerPoint Presentation</vt:lpstr>
      <vt:lpstr>PowerPoint Presentation</vt:lpstr>
      <vt:lpstr>PowerPoint Presentation</vt:lpstr>
      <vt:lpstr>Pre-Processing</vt:lpstr>
      <vt:lpstr>PowerPoint Presentation</vt:lpstr>
      <vt:lpstr>Questions?</vt:lpstr>
      <vt:lpstr>PowerPoint Presentation</vt:lpstr>
      <vt:lpstr>PowerPoint Presentation</vt:lpstr>
      <vt:lpstr>TF-IDF</vt:lpstr>
      <vt:lpstr>PowerPoint Presentation</vt:lpstr>
      <vt:lpstr>Questions?</vt:lpstr>
      <vt:lpstr>Supervised Machine Learning</vt:lpstr>
      <vt:lpstr>PowerPoint Presentation</vt:lpstr>
      <vt:lpstr>PowerPoint Presentation</vt:lpstr>
      <vt:lpstr>PowerPoint Presentation</vt:lpstr>
      <vt:lpstr>PowerPoint Presentation</vt:lpstr>
      <vt:lpstr>How Clustering Works</vt:lpstr>
      <vt:lpstr>Clustering v. Topic Modeling</vt:lpstr>
      <vt:lpstr>Topic Modelling</vt:lpstr>
      <vt:lpstr>PowerPoint Presentation</vt:lpstr>
      <vt:lpstr>PowerPoint Presentation</vt:lpstr>
      <vt:lpstr>A Practical Example</vt:lpstr>
      <vt:lpstr>PowerPoint Presentation</vt:lpstr>
      <vt:lpstr>Two Waves of Online Higher Ed</vt:lpstr>
      <vt:lpstr>Two Axes of Comparison</vt:lpstr>
      <vt:lpstr>Two Axes of Comparison</vt:lpstr>
      <vt:lpstr>Hand Coding V. Topic Modeling </vt:lpstr>
      <vt:lpstr>Search Terms</vt:lpstr>
      <vt:lpstr>The Articles</vt:lpstr>
      <vt:lpstr>PowerPoint Presentation</vt:lpstr>
      <vt:lpstr>Article Pre-Processing (mostly in 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Two Waves of Online Higher Ed</vt:lpstr>
      <vt:lpstr>PowerPoint Presentation</vt:lpstr>
      <vt:lpstr>Thanks! Next Steps at the D-Lab</vt:lpstr>
      <vt:lpstr>End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NBAdams</dc:creator>
  <cp:lastModifiedBy>Ben Gebre-Medhin</cp:lastModifiedBy>
  <cp:revision>107</cp:revision>
  <cp:lastPrinted>2016-09-16T18:39:12Z</cp:lastPrinted>
  <dcterms:modified xsi:type="dcterms:W3CDTF">2016-09-17T16:57:41Z</dcterms:modified>
</cp:coreProperties>
</file>